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tif" ContentType="image/tif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E7F3F4"/>
          </a:solidFill>
        </a:fill>
      </a:tcStyle>
    </a:wholeTbl>
    <a:band2H>
      <a:tcTxStyle/>
      <a:tcStyle>
        <a:tcBdr/>
        <a:fill>
          <a:solidFill>
            <a:srgbClr val="F3F9FA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CCCD9"/>
          </a:solidFill>
        </a:fill>
      </a:tcStyle>
    </a:wholeTbl>
    <a:band2H>
      <a:tcTxStyle/>
      <a:tcStyle>
        <a:tcBdr/>
        <a:fill>
          <a:solidFill>
            <a:srgbClr val="E7E7ED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7" d="100"/>
          <a:sy n="87" d="100"/>
        </p:scale>
        <p:origin x="-120" y="-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notesMaster" Target="notesMasters/notesMaster1.xml"/><Relationship Id="rId42" Type="http://schemas.openxmlformats.org/officeDocument/2006/relationships/printerSettings" Target="printerSettings/printerSettings1.bin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image1.jpeg>
</file>

<file path=ppt/media/image2.tif>
</file>

<file path=ppt/media/image3.tif>
</file>

<file path=ppt/media/image4.tif>
</file>

<file path=ppt/media/image5.ti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0" name="Shape 8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53662215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152400" y="195262"/>
            <a:ext cx="8839200" cy="719139"/>
          </a:xfrm>
          <a:prstGeom prst="rect">
            <a:avLst/>
          </a:prstGeom>
          <a:solidFill>
            <a:srgbClr val="808080"/>
          </a:solidFill>
        </p:spPr>
        <p:txBody>
          <a:bodyPr>
            <a:normAutofit/>
          </a:bodyPr>
          <a:lstStyle>
            <a:lvl1pPr defTabSz="914400">
              <a:defRPr sz="2400" b="1"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13" name="Shape 13"/>
          <p:cNvSpPr>
            <a:spLocks noGrp="1"/>
          </p:cNvSpPr>
          <p:nvPr>
            <p:ph type="body" idx="1"/>
          </p:nvPr>
        </p:nvSpPr>
        <p:spPr>
          <a:xfrm>
            <a:off x="152400" y="977232"/>
            <a:ext cx="8839200" cy="5715001"/>
          </a:xfrm>
          <a:prstGeom prst="rect">
            <a:avLst/>
          </a:prstGeom>
        </p:spPr>
        <p:txBody>
          <a:bodyPr>
            <a:normAutofit/>
          </a:bodyPr>
          <a:lstStyle>
            <a:lvl1pPr defTabSz="914400">
              <a:spcBef>
                <a:spcPts val="300"/>
              </a:spcBef>
              <a:buFontTx/>
              <a:buChar char="•"/>
              <a:defRPr sz="1600">
                <a:latin typeface="Arial"/>
                <a:ea typeface="Arial"/>
                <a:cs typeface="Arial"/>
                <a:sym typeface="Arial"/>
              </a:defRPr>
            </a:lvl1pPr>
            <a:lvl2pPr marL="822960" indent="-365760" defTabSz="914400">
              <a:spcBef>
                <a:spcPts val="300"/>
              </a:spcBef>
              <a:buFontTx/>
              <a:buChar char="•"/>
              <a:defRPr sz="1600">
                <a:latin typeface="Arial"/>
                <a:ea typeface="Arial"/>
                <a:cs typeface="Arial"/>
                <a:sym typeface="Arial"/>
              </a:defRPr>
            </a:lvl2pPr>
            <a:lvl3pPr marL="1240971" indent="-326571" defTabSz="914400">
              <a:spcBef>
                <a:spcPts val="300"/>
              </a:spcBef>
              <a:buFontTx/>
              <a:defRPr sz="1600">
                <a:latin typeface="Arial"/>
                <a:ea typeface="Arial"/>
                <a:cs typeface="Arial"/>
                <a:sym typeface="Arial"/>
              </a:defRPr>
            </a:lvl3pPr>
            <a:lvl4pPr marL="1632857" indent="-261257" defTabSz="914400">
              <a:spcBef>
                <a:spcPts val="300"/>
              </a:spcBef>
              <a:buFontTx/>
              <a:buChar char="•"/>
              <a:defRPr sz="1600">
                <a:latin typeface="Arial"/>
                <a:ea typeface="Arial"/>
                <a:cs typeface="Arial"/>
                <a:sym typeface="Arial"/>
              </a:defRPr>
            </a:lvl4pPr>
            <a:lvl5pPr marL="2133600" indent="-304800" defTabSz="914400">
              <a:spcBef>
                <a:spcPts val="300"/>
              </a:spcBef>
              <a:buFontTx/>
              <a:buChar char="•"/>
              <a:defRPr sz="1600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defRPr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body" idx="1"/>
          </p:nvPr>
        </p:nvSpPr>
        <p:spPr>
          <a:xfrm>
            <a:off x="152400" y="977232"/>
            <a:ext cx="8839200" cy="5715001"/>
          </a:xfrm>
          <a:prstGeom prst="rect">
            <a:avLst/>
          </a:prstGeom>
        </p:spPr>
        <p:txBody>
          <a:bodyPr>
            <a:normAutofit/>
          </a:bodyPr>
          <a:lstStyle>
            <a:lvl1pPr defTabSz="914400">
              <a:spcBef>
                <a:spcPts val="300"/>
              </a:spcBef>
              <a:buFontTx/>
              <a:buChar char="•"/>
              <a:defRPr sz="1600">
                <a:latin typeface="Arial"/>
                <a:ea typeface="Arial"/>
                <a:cs typeface="Arial"/>
                <a:sym typeface="Arial"/>
              </a:defRPr>
            </a:lvl1pPr>
            <a:lvl2pPr marL="822960" indent="-365760" defTabSz="914400">
              <a:spcBef>
                <a:spcPts val="300"/>
              </a:spcBef>
              <a:buFontTx/>
              <a:buChar char="•"/>
              <a:defRPr sz="1600">
                <a:latin typeface="Arial"/>
                <a:ea typeface="Arial"/>
                <a:cs typeface="Arial"/>
                <a:sym typeface="Arial"/>
              </a:defRPr>
            </a:lvl2pPr>
            <a:lvl3pPr marL="1240971" indent="-326571" defTabSz="914400">
              <a:spcBef>
                <a:spcPts val="300"/>
              </a:spcBef>
              <a:buFontTx/>
              <a:defRPr sz="1600">
                <a:latin typeface="Arial"/>
                <a:ea typeface="Arial"/>
                <a:cs typeface="Arial"/>
                <a:sym typeface="Arial"/>
              </a:defRPr>
            </a:lvl3pPr>
            <a:lvl4pPr marL="1632857" indent="-261257" defTabSz="914400">
              <a:spcBef>
                <a:spcPts val="300"/>
              </a:spcBef>
              <a:buFontTx/>
              <a:buChar char="•"/>
              <a:defRPr sz="1600">
                <a:latin typeface="Arial"/>
                <a:ea typeface="Arial"/>
                <a:cs typeface="Arial"/>
                <a:sym typeface="Arial"/>
              </a:defRPr>
            </a:lvl4pPr>
            <a:lvl5pPr marL="2133600" indent="-304800" defTabSz="914400">
              <a:spcBef>
                <a:spcPts val="300"/>
              </a:spcBef>
              <a:buFontTx/>
              <a:buChar char="•"/>
              <a:defRPr sz="1600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hape 22"/>
          <p:cNvSpPr>
            <a:spLocks noGrp="1"/>
          </p:cNvSpPr>
          <p:nvPr>
            <p:ph type="title"/>
          </p:nvPr>
        </p:nvSpPr>
        <p:spPr>
          <a:xfrm>
            <a:off x="0" y="0"/>
            <a:ext cx="9173400" cy="719138"/>
          </a:xfrm>
          <a:prstGeom prst="rect">
            <a:avLst/>
          </a:prstGeom>
          <a:solidFill>
            <a:srgbClr val="808080"/>
          </a:solidFill>
        </p:spPr>
        <p:txBody>
          <a:bodyPr>
            <a:normAutofit/>
          </a:bodyPr>
          <a:lstStyle>
            <a:lvl1pPr defTabSz="914400">
              <a:defRPr sz="2600" b="1"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defRPr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715963"/>
          </a:xfrm>
          <a:prstGeom prst="rect">
            <a:avLst/>
          </a:prstGeom>
          <a:solidFill>
            <a:srgbClr val="808080"/>
          </a:solidFill>
        </p:spPr>
        <p:txBody>
          <a:bodyPr>
            <a:normAutofit/>
          </a:bodyPr>
          <a:lstStyle>
            <a:lvl1pPr defTabSz="914400">
              <a:defRPr sz="2400" b="1"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body" idx="1"/>
          </p:nvPr>
        </p:nvSpPr>
        <p:spPr>
          <a:xfrm>
            <a:off x="228600" y="1143000"/>
            <a:ext cx="8686800" cy="5105400"/>
          </a:xfrm>
          <a:prstGeom prst="rect">
            <a:avLst/>
          </a:prstGeom>
          <a:ln w="9525">
            <a:solidFill>
              <a:srgbClr val="CECEEF"/>
            </a:solidFill>
            <a:round/>
          </a:ln>
        </p:spPr>
        <p:txBody>
          <a:bodyPr>
            <a:normAutofit/>
          </a:bodyPr>
          <a:lstStyle>
            <a:lvl1pPr defTabSz="914400">
              <a:spcBef>
                <a:spcPts val="300"/>
              </a:spcBef>
              <a:buFontTx/>
              <a:buChar char="•"/>
              <a:defRPr sz="1600">
                <a:latin typeface="Arial"/>
                <a:ea typeface="Arial"/>
                <a:cs typeface="Arial"/>
                <a:sym typeface="Arial"/>
              </a:defRPr>
            </a:lvl1pPr>
            <a:lvl2pPr marL="822960" indent="-365760" defTabSz="914400">
              <a:spcBef>
                <a:spcPts val="300"/>
              </a:spcBef>
              <a:buFontTx/>
              <a:buChar char="•"/>
              <a:defRPr sz="1600">
                <a:latin typeface="Arial"/>
                <a:ea typeface="Arial"/>
                <a:cs typeface="Arial"/>
                <a:sym typeface="Arial"/>
              </a:defRPr>
            </a:lvl2pPr>
            <a:lvl3pPr marL="1240971" indent="-326571" defTabSz="914400">
              <a:spcBef>
                <a:spcPts val="300"/>
              </a:spcBef>
              <a:buFontTx/>
              <a:defRPr sz="1600">
                <a:latin typeface="Arial"/>
                <a:ea typeface="Arial"/>
                <a:cs typeface="Arial"/>
                <a:sym typeface="Arial"/>
              </a:defRPr>
            </a:lvl3pPr>
            <a:lvl4pPr marL="1632857" indent="-261257" defTabSz="914400">
              <a:spcBef>
                <a:spcPts val="300"/>
              </a:spcBef>
              <a:buFontTx/>
              <a:buChar char="•"/>
              <a:defRPr sz="1600">
                <a:latin typeface="Arial"/>
                <a:ea typeface="Arial"/>
                <a:cs typeface="Arial"/>
                <a:sym typeface="Arial"/>
              </a:defRPr>
            </a:lvl4pPr>
            <a:lvl5pPr marL="2133600" indent="-304800" defTabSz="914400">
              <a:spcBef>
                <a:spcPts val="300"/>
              </a:spcBef>
              <a:buFontTx/>
              <a:buChar char="•"/>
              <a:defRPr sz="1600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hape 3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defRPr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715963"/>
          </a:xfrm>
          <a:prstGeom prst="rect">
            <a:avLst/>
          </a:prstGeom>
          <a:solidFill>
            <a:srgbClr val="000000"/>
          </a:solidFill>
        </p:spPr>
        <p:txBody>
          <a:bodyPr>
            <a:normAutofit/>
          </a:bodyPr>
          <a:lstStyle>
            <a:lvl1pPr defTabSz="914400">
              <a:defRPr sz="2400" b="1"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54" name="Shape 54"/>
          <p:cNvSpPr>
            <a:spLocks noGrp="1"/>
          </p:cNvSpPr>
          <p:nvPr>
            <p:ph type="body" idx="1"/>
          </p:nvPr>
        </p:nvSpPr>
        <p:spPr>
          <a:xfrm>
            <a:off x="228600" y="1143000"/>
            <a:ext cx="8686800" cy="5105400"/>
          </a:xfrm>
          <a:prstGeom prst="rect">
            <a:avLst/>
          </a:prstGeom>
          <a:ln w="9525">
            <a:solidFill>
              <a:srgbClr val="CECEEF"/>
            </a:solidFill>
            <a:round/>
          </a:ln>
        </p:spPr>
        <p:txBody>
          <a:bodyPr>
            <a:normAutofit/>
          </a:bodyPr>
          <a:lstStyle>
            <a:lvl1pPr defTabSz="914400">
              <a:spcBef>
                <a:spcPts val="400"/>
              </a:spcBef>
              <a:buFontTx/>
              <a:buChar char="•"/>
              <a:defRPr sz="1800">
                <a:latin typeface="Arial"/>
                <a:ea typeface="Arial"/>
                <a:cs typeface="Arial"/>
                <a:sym typeface="Arial"/>
              </a:defRPr>
            </a:lvl1pPr>
            <a:lvl2pPr marL="842962" indent="-385762" defTabSz="914400">
              <a:spcBef>
                <a:spcPts val="400"/>
              </a:spcBef>
              <a:buFontTx/>
              <a:buChar char="•"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marL="1281792" indent="-367392" defTabSz="914400">
              <a:spcBef>
                <a:spcPts val="400"/>
              </a:spcBef>
              <a:buFontTx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marL="1665514" indent="-293914" defTabSz="914400">
              <a:spcBef>
                <a:spcPts val="400"/>
              </a:spcBef>
              <a:buFontTx/>
              <a:buChar char="•"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marL="2171700" indent="-342900" defTabSz="914400">
              <a:spcBef>
                <a:spcPts val="400"/>
              </a:spcBef>
              <a:buFontTx/>
              <a:buChar char="•"/>
              <a:defRPr sz="1800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hape 5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defRPr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body" idx="1"/>
          </p:nvPr>
        </p:nvSpPr>
        <p:spPr>
          <a:xfrm>
            <a:off x="152400" y="977232"/>
            <a:ext cx="8839200" cy="5715001"/>
          </a:xfrm>
          <a:prstGeom prst="rect">
            <a:avLst/>
          </a:prstGeom>
        </p:spPr>
        <p:txBody>
          <a:bodyPr>
            <a:normAutofit/>
          </a:bodyPr>
          <a:lstStyle>
            <a:lvl1pPr defTabSz="914400">
              <a:spcBef>
                <a:spcPts val="400"/>
              </a:spcBef>
              <a:buFontTx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lvl1pPr>
            <a:lvl2pPr marL="838200" indent="-381000" defTabSz="914400">
              <a:spcBef>
                <a:spcPts val="400"/>
              </a:spcBef>
              <a:buFontTx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lvl2pPr>
            <a:lvl3pPr marL="1271587" indent="-357187" defTabSz="914400">
              <a:spcBef>
                <a:spcPts val="400"/>
              </a:spcBef>
              <a:buFontTx/>
              <a:defRPr sz="2000">
                <a:latin typeface="Arial"/>
                <a:ea typeface="Arial"/>
                <a:cs typeface="Arial"/>
                <a:sym typeface="Arial"/>
              </a:defRPr>
            </a:lvl3pPr>
            <a:lvl4pPr marL="1698171" indent="-326571" defTabSz="914400">
              <a:spcBef>
                <a:spcPts val="400"/>
              </a:spcBef>
              <a:buFontTx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lvl4pPr>
            <a:lvl5pPr marL="2209800" indent="-381000" defTabSz="914400">
              <a:spcBef>
                <a:spcPts val="400"/>
              </a:spcBef>
              <a:buFontTx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3" name="Shape 63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762001"/>
          </a:xfrm>
          <a:prstGeom prst="rect">
            <a:avLst/>
          </a:prstGeom>
        </p:spPr>
        <p:txBody>
          <a:bodyPr>
            <a:normAutofit/>
          </a:bodyPr>
          <a:lstStyle>
            <a:lvl1pPr defTabSz="914400">
              <a:defRPr sz="2400" b="1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defRPr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xfrm>
            <a:off x="228600" y="76200"/>
            <a:ext cx="8839200" cy="719138"/>
          </a:xfrm>
          <a:prstGeom prst="rect">
            <a:avLst/>
          </a:prstGeom>
        </p:spPr>
        <p:txBody>
          <a:bodyPr>
            <a:normAutofit/>
          </a:bodyPr>
          <a:lstStyle>
            <a:lvl1pPr defTabSz="914400">
              <a:defRPr sz="2800" b="1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72" name="Shape 72"/>
          <p:cNvSpPr>
            <a:spLocks noGrp="1"/>
          </p:cNvSpPr>
          <p:nvPr>
            <p:ph type="body" idx="1"/>
          </p:nvPr>
        </p:nvSpPr>
        <p:spPr>
          <a:xfrm>
            <a:off x="228600" y="914400"/>
            <a:ext cx="8763000" cy="5410200"/>
          </a:xfrm>
          <a:prstGeom prst="rect">
            <a:avLst/>
          </a:prstGeom>
        </p:spPr>
        <p:txBody>
          <a:bodyPr>
            <a:normAutofit/>
          </a:bodyPr>
          <a:lstStyle>
            <a:lvl1pPr defTabSz="914400">
              <a:spcBef>
                <a:spcPts val="400"/>
              </a:spcBef>
              <a:buFontTx/>
              <a:buChar char="•"/>
              <a:defRPr sz="1800">
                <a:latin typeface="Arial"/>
                <a:ea typeface="Arial"/>
                <a:cs typeface="Arial"/>
                <a:sym typeface="Arial"/>
              </a:defRPr>
            </a:lvl1pPr>
            <a:lvl2pPr marL="800100" indent="-342900" defTabSz="914400">
              <a:spcBef>
                <a:spcPts val="400"/>
              </a:spcBef>
              <a:buFontTx/>
              <a:buChar char="•"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marL="1208314" indent="-293914" defTabSz="914400">
              <a:spcBef>
                <a:spcPts val="400"/>
              </a:spcBef>
              <a:buFontTx/>
              <a:buChar char=""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marL="1665514" indent="-293914" defTabSz="914400">
              <a:spcBef>
                <a:spcPts val="400"/>
              </a:spcBef>
              <a:buFontTx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marL="2122714" indent="-293914" defTabSz="914400">
              <a:spcBef>
                <a:spcPts val="400"/>
              </a:spcBef>
              <a:buFontTx/>
              <a:defRPr sz="1800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hape 7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defRPr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0" y="42862"/>
            <a:ext cx="1066800" cy="71913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600" b="1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457200" y="92074"/>
            <a:ext cx="82296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 defTabSz="457200">
              <a:defRPr sz="1200">
                <a:solidFill>
                  <a:srgbClr val="898989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 xmlns:p14="http://schemas.microsoft.com/office/powerpoint/2010/main" spd="med"/>
  <p:txStyles>
    <p:titleStyle>
      <a:lvl1pPr marL="0" marR="0" indent="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4572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9144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13716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18288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45720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45720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45720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45720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235200" marR="0" indent="-406400" algn="l" defTabSz="45720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92400" marR="0" indent="-406400" algn="l" defTabSz="45720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49600" marR="0" indent="-406400" algn="l" defTabSz="45720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606800" marR="0" indent="-406400" algn="l" defTabSz="45720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64000" marR="0" indent="-406400" algn="l" defTabSz="45720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5" Type="http://schemas.openxmlformats.org/officeDocument/2006/relationships/image" Target="../media/image4.ti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2" name="Table 82"/>
          <p:cNvGraphicFramePr/>
          <p:nvPr/>
        </p:nvGraphicFramePr>
        <p:xfrm>
          <a:off x="1066800" y="2400300"/>
          <a:ext cx="7086599" cy="1828799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901999"/>
                <a:gridCol w="4184600"/>
              </a:tblGrid>
              <a:tr h="30152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400">
                          <a:sym typeface="Arial"/>
                        </a:rPr>
                        <a:t>Ermenegildo Tomasco</a:t>
                      </a:r>
                    </a:p>
                  </a:txBody>
                  <a:tcPr marL="45720" marR="45720" anchor="b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400">
                          <a:solidFill>
                            <a:srgbClr val="808080"/>
                          </a:solidFill>
                          <a:sym typeface="Arial"/>
                        </a:rPr>
                        <a:t>University of Southampton, UK</a:t>
                      </a:r>
                    </a:p>
                  </a:txBody>
                  <a:tcPr marL="45720" marR="45720" anchor="b" horzOverflow="overflow"/>
                </a:tc>
              </a:tr>
              <a:tr h="30152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400">
                          <a:sym typeface="Arial"/>
                        </a:rPr>
                        <a:t>Truc Lam Nguyen</a:t>
                      </a:r>
                    </a:p>
                  </a:txBody>
                  <a:tcPr marL="45720" marR="45720" anchor="b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400">
                          <a:solidFill>
                            <a:srgbClr val="808080"/>
                          </a:solidFill>
                          <a:sym typeface="Arial"/>
                        </a:rPr>
                        <a:t>University of Southampton, UK</a:t>
                      </a:r>
                    </a:p>
                  </a:txBody>
                  <a:tcPr marL="45720" marR="45720" anchor="b" horzOverflow="overflow"/>
                </a:tc>
              </a:tr>
              <a:tr h="30152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400" u="sng">
                          <a:sym typeface="Arial"/>
                        </a:rPr>
                        <a:t>Omar Inverso</a:t>
                      </a:r>
                    </a:p>
                  </a:txBody>
                  <a:tcPr marL="45720" marR="45720" anchor="b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400">
                          <a:solidFill>
                            <a:srgbClr val="808080"/>
                          </a:solidFill>
                          <a:sym typeface="Arial"/>
                        </a:rPr>
                        <a:t>Gran Sasso Science Institute, Italy</a:t>
                      </a:r>
                    </a:p>
                  </a:txBody>
                  <a:tcPr marL="45720" marR="45720" anchor="b" horzOverflow="overflow"/>
                </a:tc>
              </a:tr>
              <a:tr h="30152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400">
                          <a:sym typeface="Arial"/>
                        </a:rPr>
                        <a:t>Bernd Fischer</a:t>
                      </a:r>
                    </a:p>
                  </a:txBody>
                  <a:tcPr marL="45720" marR="45720" anchor="b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400">
                          <a:solidFill>
                            <a:srgbClr val="808080"/>
                          </a:solidFill>
                          <a:sym typeface="Arial"/>
                        </a:rPr>
                        <a:t>Stellenbosch University, South Africa</a:t>
                      </a:r>
                    </a:p>
                  </a:txBody>
                  <a:tcPr marL="45720" marR="45720" anchor="b" horzOverflow="overflow"/>
                </a:tc>
              </a:tr>
              <a:tr h="30152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400">
                          <a:sym typeface="Arial"/>
                        </a:rPr>
                        <a:t>Salvatore La Torre</a:t>
                      </a:r>
                    </a:p>
                  </a:txBody>
                  <a:tcPr marL="45720" marR="45720" anchor="b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400">
                          <a:solidFill>
                            <a:srgbClr val="808080"/>
                          </a:solidFill>
                          <a:sym typeface="Arial"/>
                        </a:rPr>
                        <a:t>Università di Salerno, Italy</a:t>
                      </a:r>
                    </a:p>
                  </a:txBody>
                  <a:tcPr marL="45720" marR="45720" anchor="b" horzOverflow="overflow"/>
                </a:tc>
              </a:tr>
              <a:tr h="30152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1400">
                          <a:sym typeface="Arial"/>
                        </a:rPr>
                        <a:t>Gennaro Parlato</a:t>
                      </a:r>
                    </a:p>
                  </a:txBody>
                  <a:tcPr marL="45720" marR="45720" anchor="b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400">
                          <a:solidFill>
                            <a:srgbClr val="808080"/>
                          </a:solidFill>
                          <a:sym typeface="Arial"/>
                        </a:rPr>
                        <a:t>University of Southampton, UK</a:t>
                      </a:r>
                    </a:p>
                  </a:txBody>
                  <a:tcPr marL="45720" marR="45720" anchor="b" horzOverflow="overflow"/>
                </a:tc>
              </a:tr>
            </a:tbl>
          </a:graphicData>
        </a:graphic>
      </p:graphicFrame>
      <p:sp>
        <p:nvSpPr>
          <p:cNvPr id="83" name="Shape 83"/>
          <p:cNvSpPr/>
          <p:nvPr/>
        </p:nvSpPr>
        <p:spPr>
          <a:xfrm>
            <a:off x="0" y="700318"/>
            <a:ext cx="9144000" cy="12975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/>
          <a:p>
            <a:pPr algn="ctr">
              <a:defRPr sz="2800" b="1"/>
            </a:pPr>
            <a:r>
              <a:t>Lazy Sequentialization</a:t>
            </a:r>
          </a:p>
          <a:p>
            <a:pPr algn="ctr">
              <a:defRPr sz="2800" b="1"/>
            </a:pPr>
            <a:r>
              <a:t>for TSO and PSO</a:t>
            </a:r>
          </a:p>
          <a:p>
            <a:pPr algn="ctr">
              <a:defRPr sz="2800" b="1"/>
            </a:pPr>
            <a:r>
              <a:t>via Shared Memory Abstractions</a:t>
            </a:r>
          </a:p>
        </p:txBody>
      </p:sp>
      <p:pic>
        <p:nvPicPr>
          <p:cNvPr id="84" name="image2.jpg" descr="marine_blue _logo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6413" y="4824548"/>
            <a:ext cx="1728084" cy="375446"/>
          </a:xfrm>
          <a:prstGeom prst="rect">
            <a:avLst/>
          </a:prstGeom>
          <a:ln w="12700">
            <a:miter lim="400000"/>
          </a:ln>
        </p:spPr>
      </p:pic>
      <p:pic>
        <p:nvPicPr>
          <p:cNvPr id="85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65700" y="4701072"/>
            <a:ext cx="1728083" cy="571598"/>
          </a:xfrm>
          <a:prstGeom prst="rect">
            <a:avLst/>
          </a:prstGeom>
          <a:ln w="12700">
            <a:miter lim="400000"/>
          </a:ln>
        </p:spPr>
      </p:pic>
      <p:pic>
        <p:nvPicPr>
          <p:cNvPr id="86" name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945486" y="4650411"/>
            <a:ext cx="1504237" cy="647520"/>
          </a:xfrm>
          <a:prstGeom prst="rect">
            <a:avLst/>
          </a:prstGeom>
          <a:ln w="12700">
            <a:miter lim="400000"/>
          </a:ln>
        </p:spPr>
      </p:pic>
      <p:pic>
        <p:nvPicPr>
          <p:cNvPr id="87" name="pasted-image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676200" y="4611854"/>
            <a:ext cx="2037796" cy="724634"/>
          </a:xfrm>
          <a:prstGeom prst="rect">
            <a:avLst/>
          </a:prstGeom>
          <a:ln w="12700">
            <a:miter lim="400000"/>
          </a:ln>
        </p:spPr>
      </p:pic>
      <p:sp>
        <p:nvSpPr>
          <p:cNvPr id="88" name="Shape 88"/>
          <p:cNvSpPr/>
          <p:nvPr/>
        </p:nvSpPr>
        <p:spPr>
          <a:xfrm>
            <a:off x="0" y="6382744"/>
            <a:ext cx="8949333" cy="2873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 algn="r">
              <a:defRPr sz="1400"/>
            </a:lvl1pPr>
          </a:lstStyle>
          <a:p>
            <a:r>
              <a:t>FMCAD 2016, Mountain View, CA, USA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/>
          </p:cNvSpPr>
          <p:nvPr>
            <p:ph type="body" idx="1"/>
          </p:nvPr>
        </p:nvSpPr>
        <p:spPr>
          <a:xfrm>
            <a:off x="1174612" y="1143000"/>
            <a:ext cx="6775893" cy="5505004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endParaRPr/>
          </a:p>
          <a:p>
            <a:pPr marL="0" indent="0">
              <a:buSzTx/>
              <a:buNone/>
            </a:pPr>
            <a:endParaRPr/>
          </a:p>
          <a:p>
            <a:pPr marL="0" indent="0">
              <a:buSzTx/>
              <a:buNone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r>
              <a:t>how to extend to WMMs?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reduction to concurrent program analysis under SC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again, implemented as source transformation</a:t>
            </a:r>
          </a:p>
          <a:p>
            <a:pPr marL="800100" lvl="1" indent="-342900">
              <a:spcBef>
                <a:spcPts val="300"/>
              </a:spcBef>
              <a:buFont typeface="Arial"/>
              <a:defRPr sz="1400"/>
            </a:pPr>
            <a:r>
              <a:t>replace shared memory access with explicit function calls to SMA API:</a:t>
            </a:r>
          </a:p>
          <a:p>
            <a:pPr marL="0" lvl="3" indent="685800">
              <a:spcBef>
                <a:spcPts val="300"/>
              </a:spcBef>
              <a:buSzTx/>
              <a:buNone/>
              <a:defRPr sz="1400"/>
            </a:pPr>
            <a:r>
              <a:t>  </a:t>
            </a: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read(v,t)</a:t>
            </a:r>
            <a:r>
              <a:rPr b="1"/>
              <a:t>,</a:t>
            </a: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 write(v,val,t)</a:t>
            </a:r>
          </a:p>
          <a:p>
            <a:pPr marL="0" lvl="3" indent="685800">
              <a:spcBef>
                <a:spcPts val="300"/>
              </a:spcBef>
              <a:buSzTx/>
              <a:buNone/>
              <a:defRPr sz="1400"/>
            </a:pP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 lock(m,t)</a:t>
            </a:r>
            <a:r>
              <a:rPr b="1"/>
              <a:t>,</a:t>
            </a: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 unlock(m,t)</a:t>
            </a:r>
            <a:r>
              <a:rPr b="1"/>
              <a:t>,</a:t>
            </a: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 fence(t)</a:t>
            </a:r>
            <a:r>
              <a:rPr b="1"/>
              <a:t>,</a:t>
            </a: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 …</a:t>
            </a:r>
          </a:p>
          <a:p>
            <a:pPr marL="0" lvl="3" indent="685800">
              <a:spcBef>
                <a:spcPts val="300"/>
              </a:spcBef>
              <a:buSzTx/>
              <a:buNone/>
              <a:defRPr sz="1400"/>
            </a:pPr>
            <a:r>
              <a:t>  example: </a:t>
            </a: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x=y+3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t>is changed to  </a:t>
            </a: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write(x,read(y)+3)</a:t>
            </a:r>
          </a:p>
        </p:txBody>
      </p:sp>
      <p:sp>
        <p:nvSpPr>
          <p:cNvPr id="206" name="Shape 206"/>
          <p:cNvSpPr/>
          <p:nvPr/>
        </p:nvSpPr>
        <p:spPr>
          <a:xfrm>
            <a:off x="1430115" y="1546513"/>
            <a:ext cx="1515766" cy="742951"/>
          </a:xfrm>
          <a:prstGeom prst="roundRect">
            <a:avLst>
              <a:gd name="adj" fmla="val 17094"/>
            </a:avLst>
          </a:prstGeom>
          <a:solidFill>
            <a:schemeClr val="accent3">
              <a:lumOff val="44000"/>
            </a:schemeClr>
          </a:solidFill>
          <a:ln w="12700">
            <a:solidFill>
              <a:srgbClr val="000000"/>
            </a:solidFill>
            <a:prstDash val="sysDot"/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207" name="Shape 207"/>
          <p:cNvSpPr/>
          <p:nvPr/>
        </p:nvSpPr>
        <p:spPr>
          <a:xfrm>
            <a:off x="3533900" y="1749446"/>
            <a:ext cx="551806" cy="337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400"/>
            </a:pPr>
            <a:r>
              <a:t>P</a:t>
            </a:r>
            <a:r>
              <a:rPr baseline="-33142"/>
              <a:t>SEQ</a:t>
            </a:r>
          </a:p>
        </p:txBody>
      </p:sp>
      <p:sp>
        <p:nvSpPr>
          <p:cNvPr id="208" name="Shape 208"/>
          <p:cNvSpPr/>
          <p:nvPr/>
        </p:nvSpPr>
        <p:spPr>
          <a:xfrm>
            <a:off x="4684520" y="1773576"/>
            <a:ext cx="274451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400"/>
            </a:lvl1pPr>
          </a:lstStyle>
          <a:p>
            <a:r>
              <a:t>IR</a:t>
            </a:r>
          </a:p>
        </p:txBody>
      </p:sp>
      <p:sp>
        <p:nvSpPr>
          <p:cNvPr id="209" name="Shape 209"/>
          <p:cNvSpPr/>
          <p:nvPr/>
        </p:nvSpPr>
        <p:spPr>
          <a:xfrm>
            <a:off x="5551520" y="1671976"/>
            <a:ext cx="378586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400"/>
            </a:pPr>
            <a:r>
              <a:t>VC</a:t>
            </a:r>
          </a:p>
          <a:p>
            <a:pPr algn="ctr">
              <a:defRPr sz="1400"/>
            </a:pPr>
            <a:r>
              <a:t>φ</a:t>
            </a:r>
          </a:p>
        </p:txBody>
      </p:sp>
      <p:sp>
        <p:nvSpPr>
          <p:cNvPr id="210" name="Shape 210"/>
          <p:cNvSpPr/>
          <p:nvPr/>
        </p:nvSpPr>
        <p:spPr>
          <a:xfrm>
            <a:off x="4145245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1" name="Shape 211"/>
          <p:cNvSpPr/>
          <p:nvPr/>
        </p:nvSpPr>
        <p:spPr>
          <a:xfrm>
            <a:off x="5012245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2" name="Shape 212"/>
          <p:cNvSpPr/>
          <p:nvPr/>
        </p:nvSpPr>
        <p:spPr>
          <a:xfrm>
            <a:off x="5983379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3" name="Shape 213"/>
          <p:cNvSpPr/>
          <p:nvPr/>
        </p:nvSpPr>
        <p:spPr>
          <a:xfrm>
            <a:off x="6522654" y="1671976"/>
            <a:ext cx="1219201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 defTabSz="457200">
              <a:defRPr sz="1400">
                <a:solidFill>
                  <a:srgbClr val="008000"/>
                </a:solidFill>
              </a:defRPr>
            </a:pPr>
            <a:r>
              <a:t>TRUE</a:t>
            </a:r>
            <a:endParaRPr>
              <a:solidFill>
                <a:srgbClr val="404040"/>
              </a:solidFill>
            </a:endParaRPr>
          </a:p>
          <a:p>
            <a:pPr algn="ctr" defTabSz="457200">
              <a:defRPr sz="1400">
                <a:solidFill>
                  <a:srgbClr val="FF0000"/>
                </a:solidFill>
              </a:defRPr>
            </a:pPr>
            <a:r>
              <a:t>FALSE</a:t>
            </a:r>
            <a:r>
              <a:rPr>
                <a:solidFill>
                  <a:srgbClr val="404040"/>
                </a:solidFill>
              </a:rPr>
              <a:t> + CEX</a:t>
            </a:r>
          </a:p>
        </p:txBody>
      </p:sp>
      <p:sp>
        <p:nvSpPr>
          <p:cNvPr id="214" name="Shape 214"/>
          <p:cNvSpPr/>
          <p:nvPr/>
        </p:nvSpPr>
        <p:spPr>
          <a:xfrm>
            <a:off x="2565899" y="1749446"/>
            <a:ext cx="378585" cy="337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400"/>
            </a:pPr>
            <a:r>
              <a:t>P</a:t>
            </a:r>
            <a:r>
              <a:rPr baseline="-33142"/>
              <a:t>SC</a:t>
            </a:r>
          </a:p>
        </p:txBody>
      </p:sp>
      <p:sp>
        <p:nvSpPr>
          <p:cNvPr id="215" name="Shape 215"/>
          <p:cNvSpPr/>
          <p:nvPr/>
        </p:nvSpPr>
        <p:spPr>
          <a:xfrm>
            <a:off x="2997758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6" name="Shape 216"/>
          <p:cNvSpPr/>
          <p:nvPr/>
        </p:nvSpPr>
        <p:spPr>
          <a:xfrm>
            <a:off x="2031095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7" name="Shape 217"/>
          <p:cNvSpPr/>
          <p:nvPr/>
        </p:nvSpPr>
        <p:spPr>
          <a:xfrm>
            <a:off x="1424676" y="1749446"/>
            <a:ext cx="551807" cy="337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400"/>
            </a:pPr>
            <a:r>
              <a:t>P</a:t>
            </a:r>
            <a:r>
              <a:rPr baseline="-33142"/>
              <a:t>WMM</a:t>
            </a:r>
          </a:p>
        </p:txBody>
      </p:sp>
      <p:sp>
        <p:nvSpPr>
          <p:cNvPr id="218" name="Shape 218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1143001"/>
          </a:xfrm>
          <a:prstGeom prst="rect">
            <a:avLst/>
          </a:prstGeom>
        </p:spPr>
        <p:txBody>
          <a:bodyPr/>
          <a:lstStyle/>
          <a:p>
            <a:pPr>
              <a:defRPr sz="2600"/>
            </a:pPr>
            <a:r>
              <a:t>Extending Lazy Sequentialization</a:t>
            </a:r>
          </a:p>
          <a:p>
            <a:pPr>
              <a:defRPr sz="2600"/>
            </a:pPr>
            <a:r>
              <a:t>to TSO and PSO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>
            <a:spLocks noGrp="1"/>
          </p:cNvSpPr>
          <p:nvPr>
            <p:ph type="body" idx="1"/>
          </p:nvPr>
        </p:nvSpPr>
        <p:spPr>
          <a:xfrm>
            <a:off x="1174612" y="1143000"/>
            <a:ext cx="6775893" cy="5505004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endParaRPr/>
          </a:p>
          <a:p>
            <a:pPr marL="0" indent="0">
              <a:buSzTx/>
              <a:buNone/>
            </a:pPr>
            <a:endParaRPr/>
          </a:p>
          <a:p>
            <a:pPr marL="0" indent="0">
              <a:buSzTx/>
              <a:buNone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r>
              <a:t>how to extend to WMMs?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reduction to concurrent program analysis under SC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again, implemented as source transformation</a:t>
            </a:r>
          </a:p>
          <a:p>
            <a:pPr marL="800100" lvl="1" indent="-342900">
              <a:spcBef>
                <a:spcPts val="300"/>
              </a:spcBef>
              <a:buFont typeface="Arial"/>
              <a:defRPr sz="1400"/>
            </a:pPr>
            <a:r>
              <a:t>replace shared memory access with explicit function calls to SMA API:</a:t>
            </a:r>
          </a:p>
          <a:p>
            <a:pPr marL="0" lvl="3" indent="685800">
              <a:spcBef>
                <a:spcPts val="300"/>
              </a:spcBef>
              <a:buSzTx/>
              <a:buNone/>
              <a:defRPr sz="1400"/>
            </a:pPr>
            <a:r>
              <a:t>  </a:t>
            </a: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read(v,t)</a:t>
            </a:r>
            <a:r>
              <a:rPr b="1"/>
              <a:t>,</a:t>
            </a: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 write(v,val,t)</a:t>
            </a:r>
          </a:p>
          <a:p>
            <a:pPr marL="0" lvl="3" indent="685800">
              <a:spcBef>
                <a:spcPts val="300"/>
              </a:spcBef>
              <a:buSzTx/>
              <a:buNone/>
              <a:defRPr sz="1400"/>
            </a:pP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 lock(m,t)</a:t>
            </a:r>
            <a:r>
              <a:rPr b="1"/>
              <a:t>,</a:t>
            </a: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 unlock(m,t)</a:t>
            </a:r>
            <a:r>
              <a:rPr b="1"/>
              <a:t>,</a:t>
            </a: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 fence(t)</a:t>
            </a:r>
            <a:r>
              <a:rPr b="1"/>
              <a:t>,</a:t>
            </a: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 …</a:t>
            </a:r>
          </a:p>
          <a:p>
            <a:pPr marL="0" lvl="3" indent="685800">
              <a:spcBef>
                <a:spcPts val="300"/>
              </a:spcBef>
              <a:buSzTx/>
              <a:buNone/>
              <a:defRPr sz="1400"/>
            </a:pPr>
            <a:r>
              <a:t>  example: </a:t>
            </a: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x=y+3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t>is changed to  </a:t>
            </a: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write(x,read(y)+3)</a:t>
            </a:r>
          </a:p>
          <a:p>
            <a:pPr marL="800100" lvl="1" indent="-342900">
              <a:spcBef>
                <a:spcPts val="300"/>
              </a:spcBef>
              <a:buFont typeface="Arial"/>
              <a:defRPr sz="1400"/>
            </a:pPr>
            <a:r>
              <a:t>plug in implementation for specific semantics</a:t>
            </a:r>
          </a:p>
          <a:p>
            <a:pPr marL="0" lvl="3" indent="685800">
              <a:spcBef>
                <a:spcPts val="300"/>
              </a:spcBef>
              <a:buSzTx/>
              <a:buNone/>
              <a:defRPr sz="1400"/>
            </a:pPr>
            <a:r>
              <a:t>  </a:t>
            </a:r>
            <a:r>
              <a:rPr b="1"/>
              <a:t>TSO-SMA </a:t>
            </a:r>
            <a:r>
              <a:t>- simple implementation</a:t>
            </a:r>
          </a:p>
          <a:p>
            <a:pPr marL="0" lvl="3" indent="685800">
              <a:spcBef>
                <a:spcPts val="300"/>
              </a:spcBef>
              <a:buSzTx/>
              <a:buNone/>
              <a:defRPr sz="1400"/>
            </a:pPr>
            <a:r>
              <a:t>  </a:t>
            </a:r>
            <a:r>
              <a:rPr b="1"/>
              <a:t>eTSO-SMA </a:t>
            </a:r>
            <a:r>
              <a:t>- efficient implementation</a:t>
            </a:r>
          </a:p>
          <a:p>
            <a:pPr marL="0" lvl="3" indent="685800">
              <a:spcBef>
                <a:spcPts val="300"/>
              </a:spcBef>
              <a:buSzTx/>
              <a:buNone/>
              <a:defRPr sz="1400"/>
            </a:pPr>
            <a:r>
              <a:t>  </a:t>
            </a:r>
            <a:r>
              <a:rPr b="1"/>
              <a:t>PSO-SMA </a:t>
            </a:r>
            <a:r>
              <a:t>- extension to PSO</a:t>
            </a:r>
          </a:p>
        </p:txBody>
      </p:sp>
      <p:sp>
        <p:nvSpPr>
          <p:cNvPr id="221" name="Shape 221"/>
          <p:cNvSpPr/>
          <p:nvPr/>
        </p:nvSpPr>
        <p:spPr>
          <a:xfrm>
            <a:off x="1430115" y="1546513"/>
            <a:ext cx="1515766" cy="742951"/>
          </a:xfrm>
          <a:prstGeom prst="roundRect">
            <a:avLst>
              <a:gd name="adj" fmla="val 17094"/>
            </a:avLst>
          </a:prstGeom>
          <a:solidFill>
            <a:schemeClr val="accent3">
              <a:lumOff val="44000"/>
            </a:schemeClr>
          </a:solidFill>
          <a:ln w="12700">
            <a:solidFill>
              <a:srgbClr val="000000"/>
            </a:solidFill>
            <a:prstDash val="sysDot"/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222" name="Shape 222"/>
          <p:cNvSpPr/>
          <p:nvPr/>
        </p:nvSpPr>
        <p:spPr>
          <a:xfrm>
            <a:off x="3533900" y="1749446"/>
            <a:ext cx="551806" cy="337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400"/>
            </a:pPr>
            <a:r>
              <a:t>P</a:t>
            </a:r>
            <a:r>
              <a:rPr baseline="-33142"/>
              <a:t>SEQ</a:t>
            </a:r>
          </a:p>
        </p:txBody>
      </p:sp>
      <p:sp>
        <p:nvSpPr>
          <p:cNvPr id="223" name="Shape 223"/>
          <p:cNvSpPr/>
          <p:nvPr/>
        </p:nvSpPr>
        <p:spPr>
          <a:xfrm>
            <a:off x="4684520" y="1773576"/>
            <a:ext cx="274451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400"/>
            </a:lvl1pPr>
          </a:lstStyle>
          <a:p>
            <a:r>
              <a:t>IR</a:t>
            </a:r>
          </a:p>
        </p:txBody>
      </p:sp>
      <p:sp>
        <p:nvSpPr>
          <p:cNvPr id="224" name="Shape 224"/>
          <p:cNvSpPr/>
          <p:nvPr/>
        </p:nvSpPr>
        <p:spPr>
          <a:xfrm>
            <a:off x="5551520" y="1671976"/>
            <a:ext cx="378586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400"/>
            </a:pPr>
            <a:r>
              <a:t>VC</a:t>
            </a:r>
          </a:p>
          <a:p>
            <a:pPr algn="ctr">
              <a:defRPr sz="1400"/>
            </a:pPr>
            <a:r>
              <a:t>φ</a:t>
            </a:r>
          </a:p>
        </p:txBody>
      </p:sp>
      <p:sp>
        <p:nvSpPr>
          <p:cNvPr id="225" name="Shape 225"/>
          <p:cNvSpPr/>
          <p:nvPr/>
        </p:nvSpPr>
        <p:spPr>
          <a:xfrm>
            <a:off x="4145245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26" name="Shape 226"/>
          <p:cNvSpPr/>
          <p:nvPr/>
        </p:nvSpPr>
        <p:spPr>
          <a:xfrm>
            <a:off x="5012245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27" name="Shape 227"/>
          <p:cNvSpPr/>
          <p:nvPr/>
        </p:nvSpPr>
        <p:spPr>
          <a:xfrm>
            <a:off x="5983379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28" name="Shape 228"/>
          <p:cNvSpPr/>
          <p:nvPr/>
        </p:nvSpPr>
        <p:spPr>
          <a:xfrm>
            <a:off x="6522654" y="1671976"/>
            <a:ext cx="1219201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 defTabSz="457200">
              <a:defRPr sz="1400">
                <a:solidFill>
                  <a:srgbClr val="008000"/>
                </a:solidFill>
              </a:defRPr>
            </a:pPr>
            <a:r>
              <a:t>TRUE</a:t>
            </a:r>
            <a:endParaRPr>
              <a:solidFill>
                <a:srgbClr val="404040"/>
              </a:solidFill>
            </a:endParaRPr>
          </a:p>
          <a:p>
            <a:pPr algn="ctr" defTabSz="457200">
              <a:defRPr sz="1400">
                <a:solidFill>
                  <a:srgbClr val="FF0000"/>
                </a:solidFill>
              </a:defRPr>
            </a:pPr>
            <a:r>
              <a:t>FALSE</a:t>
            </a:r>
            <a:r>
              <a:rPr>
                <a:solidFill>
                  <a:srgbClr val="404040"/>
                </a:solidFill>
              </a:rPr>
              <a:t> + CEX</a:t>
            </a:r>
          </a:p>
        </p:txBody>
      </p:sp>
      <p:sp>
        <p:nvSpPr>
          <p:cNvPr id="229" name="Shape 229"/>
          <p:cNvSpPr/>
          <p:nvPr/>
        </p:nvSpPr>
        <p:spPr>
          <a:xfrm>
            <a:off x="2565899" y="1749446"/>
            <a:ext cx="378585" cy="337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400"/>
            </a:pPr>
            <a:r>
              <a:t>P</a:t>
            </a:r>
            <a:r>
              <a:rPr baseline="-33142"/>
              <a:t>SC</a:t>
            </a:r>
          </a:p>
        </p:txBody>
      </p:sp>
      <p:sp>
        <p:nvSpPr>
          <p:cNvPr id="230" name="Shape 230"/>
          <p:cNvSpPr/>
          <p:nvPr/>
        </p:nvSpPr>
        <p:spPr>
          <a:xfrm>
            <a:off x="2997758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1" name="Shape 231"/>
          <p:cNvSpPr/>
          <p:nvPr/>
        </p:nvSpPr>
        <p:spPr>
          <a:xfrm>
            <a:off x="2031095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2" name="Shape 232"/>
          <p:cNvSpPr/>
          <p:nvPr/>
        </p:nvSpPr>
        <p:spPr>
          <a:xfrm>
            <a:off x="1424676" y="1749446"/>
            <a:ext cx="551807" cy="337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400"/>
            </a:pPr>
            <a:r>
              <a:t>P</a:t>
            </a:r>
            <a:r>
              <a:rPr baseline="-33142"/>
              <a:t>WMM</a:t>
            </a:r>
          </a:p>
        </p:txBody>
      </p:sp>
      <p:sp>
        <p:nvSpPr>
          <p:cNvPr id="233" name="Shape 233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1143001"/>
          </a:xfrm>
          <a:prstGeom prst="rect">
            <a:avLst/>
          </a:prstGeom>
        </p:spPr>
        <p:txBody>
          <a:bodyPr/>
          <a:lstStyle/>
          <a:p>
            <a:pPr>
              <a:defRPr sz="2600"/>
            </a:pPr>
            <a:r>
              <a:t>Extending Lazy Sequentialization</a:t>
            </a:r>
          </a:p>
          <a:p>
            <a:pPr>
              <a:defRPr sz="2600"/>
            </a:pPr>
            <a:r>
              <a:t>to TSO and PSO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>
            <a:spLocks noGrp="1"/>
          </p:cNvSpPr>
          <p:nvPr>
            <p:ph type="body" idx="1"/>
          </p:nvPr>
        </p:nvSpPr>
        <p:spPr>
          <a:xfrm>
            <a:off x="2018674" y="989932"/>
            <a:ext cx="5056536" cy="5715001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3200" b="1"/>
            </a:pPr>
            <a:endParaRPr/>
          </a:p>
          <a:p>
            <a:pPr marL="0" indent="0" algn="ctr">
              <a:buSzTx/>
              <a:buNone/>
              <a:defRPr sz="1800" b="1"/>
            </a:pPr>
            <a:r>
              <a:t>simple simulation of the store buffer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introduce </a:t>
            </a:r>
            <a:r>
              <a:rPr u="sng"/>
              <a:t>one array for each thread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read(v,t)</a:t>
            </a:r>
          </a:p>
          <a:p>
            <a:pPr marL="800100" lvl="1" indent="-342900">
              <a:spcBef>
                <a:spcPts val="300"/>
              </a:spcBef>
              <a:buFont typeface="Arial"/>
              <a:defRPr sz="1400"/>
            </a:pPr>
            <a:r>
              <a:t>look up buffer for pending writes</a:t>
            </a:r>
          </a:p>
          <a:p>
            <a:pPr marL="800100" lvl="1" indent="-342900">
              <a:spcBef>
                <a:spcPts val="300"/>
              </a:spcBef>
              <a:buFont typeface="Arial"/>
              <a:defRPr sz="1400"/>
            </a:pPr>
            <a:r>
              <a:t>fetch from memory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write(v,val,t)</a:t>
            </a:r>
          </a:p>
          <a:p>
            <a:pPr marL="800099" lvl="1" indent="-342899">
              <a:spcBef>
                <a:spcPts val="300"/>
              </a:spcBef>
              <a:buFont typeface="Arial"/>
              <a:defRPr sz="1400"/>
            </a:pPr>
            <a:r>
              <a:t>update store buffer</a:t>
            </a:r>
          </a:p>
          <a:p>
            <a:pPr marL="800099" lvl="1" indent="-342899">
              <a:spcBef>
                <a:spcPts val="300"/>
              </a:spcBef>
              <a:buFont typeface="Arial"/>
              <a:defRPr sz="1400"/>
            </a:pPr>
            <a:r>
              <a:t>inject nondeterministic memory flush</a:t>
            </a:r>
          </a:p>
        </p:txBody>
      </p:sp>
      <p:sp>
        <p:nvSpPr>
          <p:cNvPr id="236" name="Shape 23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TSO-SMA</a:t>
            </a:r>
          </a:p>
        </p:txBody>
      </p:sp>
      <p:sp>
        <p:nvSpPr>
          <p:cNvPr id="237" name="Shape 237"/>
          <p:cNvSpPr/>
          <p:nvPr/>
        </p:nvSpPr>
        <p:spPr>
          <a:xfrm flipV="1">
            <a:off x="5469731" y="1552682"/>
            <a:ext cx="1" cy="1031769"/>
          </a:xfrm>
          <a:prstGeom prst="line">
            <a:avLst/>
          </a:prstGeom>
          <a:ln w="127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3441675" y="2593975"/>
            <a:ext cx="906513" cy="958850"/>
          </a:xfrm>
          <a:prstGeom prst="roundRect">
            <a:avLst>
              <a:gd name="adj" fmla="val 14010"/>
            </a:avLst>
          </a:prstGeom>
          <a:solidFill>
            <a:schemeClr val="accent3">
              <a:lumOff val="44000"/>
            </a:schemeClr>
          </a:solidFill>
          <a:ln w="12700" cap="rnd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239" name="Shape 239"/>
          <p:cNvSpPr/>
          <p:nvPr/>
        </p:nvSpPr>
        <p:spPr>
          <a:xfrm>
            <a:off x="3445916" y="995254"/>
            <a:ext cx="2277568" cy="547904"/>
          </a:xfrm>
          <a:prstGeom prst="roundRect">
            <a:avLst>
              <a:gd name="adj" fmla="val 16667"/>
            </a:avLst>
          </a:prstGeom>
          <a:solidFill>
            <a:srgbClr val="FFCC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3712841" y="1123043"/>
            <a:ext cx="1711918" cy="292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400"/>
            </a:lvl1pPr>
          </a:lstStyle>
          <a:p>
            <a:r>
              <a:t>SHARED MEMORY</a:t>
            </a:r>
          </a:p>
        </p:txBody>
      </p:sp>
      <p:sp>
        <p:nvSpPr>
          <p:cNvPr id="241" name="Shape 241"/>
          <p:cNvSpPr/>
          <p:nvPr/>
        </p:nvSpPr>
        <p:spPr>
          <a:xfrm>
            <a:off x="3590131" y="2919971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t</a:t>
            </a:r>
            <a:r>
              <a:rPr baseline="-30428"/>
              <a:t>1</a:t>
            </a:r>
          </a:p>
        </p:txBody>
      </p:sp>
      <p:sp>
        <p:nvSpPr>
          <p:cNvPr id="242" name="Shape 242"/>
          <p:cNvSpPr/>
          <p:nvPr/>
        </p:nvSpPr>
        <p:spPr>
          <a:xfrm>
            <a:off x="3374231" y="1851806"/>
            <a:ext cx="609601" cy="455638"/>
          </a:xfrm>
          <a:prstGeom prst="roundRect">
            <a:avLst>
              <a:gd name="adj" fmla="val 16667"/>
            </a:avLst>
          </a:prstGeom>
          <a:solidFill>
            <a:srgbClr val="FF26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3" name="Shape 243"/>
          <p:cNvSpPr/>
          <p:nvPr/>
        </p:nvSpPr>
        <p:spPr>
          <a:xfrm>
            <a:off x="3370400" y="1908774"/>
            <a:ext cx="617263" cy="341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 anchor="ctr">
            <a:spAutoFit/>
          </a:bodyPr>
          <a:lstStyle/>
          <a:p>
            <a:pPr algn="ctr">
              <a:defRPr sz="900"/>
            </a:pPr>
            <a:r>
              <a:t>STORE</a:t>
            </a:r>
            <a:endParaRPr sz="3200">
              <a:latin typeface="Comic Sans MS"/>
              <a:ea typeface="Comic Sans MS"/>
              <a:cs typeface="Comic Sans MS"/>
              <a:sym typeface="Comic Sans MS"/>
            </a:endParaRPr>
          </a:p>
          <a:p>
            <a:pPr algn="ctr">
              <a:defRPr sz="900"/>
            </a:pPr>
            <a:r>
              <a:t>BUFFER </a:t>
            </a:r>
          </a:p>
        </p:txBody>
      </p:sp>
      <p:sp>
        <p:nvSpPr>
          <p:cNvPr id="244" name="Shape 244"/>
          <p:cNvSpPr/>
          <p:nvPr/>
        </p:nvSpPr>
        <p:spPr>
          <a:xfrm>
            <a:off x="4813275" y="2595006"/>
            <a:ext cx="906513" cy="958851"/>
          </a:xfrm>
          <a:prstGeom prst="roundRect">
            <a:avLst>
              <a:gd name="adj" fmla="val 14010"/>
            </a:avLst>
          </a:prstGeom>
          <a:solidFill>
            <a:schemeClr val="accent3">
              <a:lumOff val="44000"/>
            </a:schemeClr>
          </a:solidFill>
          <a:ln w="12700" cap="rnd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245" name="Shape 245"/>
          <p:cNvSpPr/>
          <p:nvPr/>
        </p:nvSpPr>
        <p:spPr>
          <a:xfrm>
            <a:off x="4961731" y="2919971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t</a:t>
            </a:r>
            <a:r>
              <a:rPr baseline="-30428"/>
              <a:t>T</a:t>
            </a:r>
          </a:p>
        </p:txBody>
      </p:sp>
      <p:sp>
        <p:nvSpPr>
          <p:cNvPr id="246" name="Shape 246"/>
          <p:cNvSpPr/>
          <p:nvPr/>
        </p:nvSpPr>
        <p:spPr>
          <a:xfrm>
            <a:off x="4745831" y="1852837"/>
            <a:ext cx="609601" cy="455638"/>
          </a:xfrm>
          <a:prstGeom prst="roundRect">
            <a:avLst>
              <a:gd name="adj" fmla="val 16667"/>
            </a:avLst>
          </a:prstGeom>
          <a:solidFill>
            <a:srgbClr val="FF26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47" name="Shape 247"/>
          <p:cNvSpPr/>
          <p:nvPr/>
        </p:nvSpPr>
        <p:spPr>
          <a:xfrm>
            <a:off x="4742000" y="1909805"/>
            <a:ext cx="617263" cy="341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 anchor="ctr">
            <a:spAutoFit/>
          </a:bodyPr>
          <a:lstStyle/>
          <a:p>
            <a:pPr algn="ctr">
              <a:defRPr sz="900"/>
            </a:pPr>
            <a:r>
              <a:t>STORE</a:t>
            </a:r>
            <a:endParaRPr sz="3200">
              <a:latin typeface="Comic Sans MS"/>
              <a:ea typeface="Comic Sans MS"/>
              <a:cs typeface="Comic Sans MS"/>
              <a:sym typeface="Comic Sans MS"/>
            </a:endParaRPr>
          </a:p>
          <a:p>
            <a:pPr algn="ctr">
              <a:defRPr sz="900"/>
            </a:pPr>
            <a:r>
              <a:t>BUFFER </a:t>
            </a:r>
          </a:p>
        </p:txBody>
      </p:sp>
      <p:sp>
        <p:nvSpPr>
          <p:cNvPr id="248" name="Shape 248"/>
          <p:cNvSpPr/>
          <p:nvPr/>
        </p:nvSpPr>
        <p:spPr>
          <a:xfrm flipV="1">
            <a:off x="5050631" y="2315449"/>
            <a:ext cx="1" cy="267321"/>
          </a:xfrm>
          <a:prstGeom prst="line">
            <a:avLst/>
          </a:prstGeom>
          <a:ln w="12700">
            <a:solidFill>
              <a:srgbClr val="000000"/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49" name="Shape 249"/>
          <p:cNvSpPr/>
          <p:nvPr/>
        </p:nvSpPr>
        <p:spPr>
          <a:xfrm flipV="1">
            <a:off x="3679031" y="2315449"/>
            <a:ext cx="1" cy="267321"/>
          </a:xfrm>
          <a:prstGeom prst="line">
            <a:avLst/>
          </a:prstGeom>
          <a:ln w="12700">
            <a:solidFill>
              <a:srgbClr val="000000"/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50" name="Shape 250"/>
          <p:cNvSpPr/>
          <p:nvPr/>
        </p:nvSpPr>
        <p:spPr>
          <a:xfrm flipV="1">
            <a:off x="3679031" y="1553829"/>
            <a:ext cx="1" cy="296723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51" name="Shape 251"/>
          <p:cNvSpPr/>
          <p:nvPr/>
        </p:nvSpPr>
        <p:spPr>
          <a:xfrm flipV="1">
            <a:off x="5050631" y="1552682"/>
            <a:ext cx="1" cy="299017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52" name="Shape 252"/>
          <p:cNvSpPr/>
          <p:nvPr/>
        </p:nvSpPr>
        <p:spPr>
          <a:xfrm flipV="1">
            <a:off x="4110831" y="1552682"/>
            <a:ext cx="1" cy="1031768"/>
          </a:xfrm>
          <a:prstGeom prst="line">
            <a:avLst/>
          </a:prstGeom>
          <a:ln w="127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53" name="Shape 253"/>
          <p:cNvSpPr/>
          <p:nvPr/>
        </p:nvSpPr>
        <p:spPr>
          <a:xfrm>
            <a:off x="4051300" y="2959907"/>
            <a:ext cx="1066800" cy="226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/>
            </a:lvl1pPr>
          </a:lstStyle>
          <a:p>
            <a:r>
              <a:t>…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>
            <a:spLocks noGrp="1"/>
          </p:cNvSpPr>
          <p:nvPr>
            <p:ph type="body" idx="1"/>
          </p:nvPr>
        </p:nvSpPr>
        <p:spPr>
          <a:xfrm>
            <a:off x="2018674" y="989932"/>
            <a:ext cx="5056536" cy="5715001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3200" b="1"/>
            </a:pPr>
            <a:endParaRPr/>
          </a:p>
          <a:p>
            <a:pPr marL="0" indent="0" algn="ctr">
              <a:buSzTx/>
              <a:buNone/>
              <a:defRPr sz="1800" b="1"/>
            </a:pPr>
            <a:r>
              <a:t>simple simulation of the store buffer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introduce </a:t>
            </a:r>
            <a:r>
              <a:rPr u="sng"/>
              <a:t>one array for each thread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read(v,t)</a:t>
            </a:r>
          </a:p>
          <a:p>
            <a:pPr marL="800100" lvl="1" indent="-342900">
              <a:spcBef>
                <a:spcPts val="300"/>
              </a:spcBef>
              <a:buFont typeface="Arial"/>
              <a:defRPr sz="1400"/>
            </a:pPr>
            <a:r>
              <a:t>look up buffer for pending writes</a:t>
            </a:r>
          </a:p>
          <a:p>
            <a:pPr marL="800100" lvl="1" indent="-342900">
              <a:spcBef>
                <a:spcPts val="300"/>
              </a:spcBef>
              <a:buFont typeface="Arial"/>
              <a:defRPr sz="1400"/>
            </a:pPr>
            <a:r>
              <a:t>fetch from memory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write(v,val,t)</a:t>
            </a:r>
          </a:p>
          <a:p>
            <a:pPr marL="800099" lvl="1" indent="-342899">
              <a:spcBef>
                <a:spcPts val="300"/>
              </a:spcBef>
              <a:buFont typeface="Arial"/>
              <a:defRPr sz="1400"/>
            </a:pPr>
            <a:r>
              <a:t>update store buffer</a:t>
            </a:r>
          </a:p>
          <a:p>
            <a:pPr marL="800099" lvl="1" indent="-342899">
              <a:spcBef>
                <a:spcPts val="300"/>
              </a:spcBef>
              <a:buFont typeface="Arial"/>
              <a:defRPr sz="1400"/>
            </a:pPr>
            <a:r>
              <a:t>inject nondeterministic memory flush</a:t>
            </a:r>
          </a:p>
        </p:txBody>
      </p:sp>
      <p:sp>
        <p:nvSpPr>
          <p:cNvPr id="256" name="Shape 2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TSO-SMA</a:t>
            </a:r>
          </a:p>
        </p:txBody>
      </p:sp>
      <p:sp>
        <p:nvSpPr>
          <p:cNvPr id="257" name="Shape 257"/>
          <p:cNvSpPr/>
          <p:nvPr/>
        </p:nvSpPr>
        <p:spPr>
          <a:xfrm>
            <a:off x="5544145" y="4450384"/>
            <a:ext cx="1973263" cy="5441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94" y="0"/>
                </a:moveTo>
                <a:lnTo>
                  <a:pt x="1494" y="12572"/>
                </a:lnTo>
                <a:lnTo>
                  <a:pt x="0" y="15692"/>
                </a:lnTo>
                <a:lnTo>
                  <a:pt x="1494" y="18827"/>
                </a:lnTo>
                <a:lnTo>
                  <a:pt x="1494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1494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formula size depends</a:t>
            </a:r>
          </a:p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on store buffer size</a:t>
            </a:r>
          </a:p>
        </p:txBody>
      </p:sp>
      <p:sp>
        <p:nvSpPr>
          <p:cNvPr id="258" name="Shape 258"/>
          <p:cNvSpPr/>
          <p:nvPr/>
        </p:nvSpPr>
        <p:spPr>
          <a:xfrm flipV="1">
            <a:off x="5469731" y="1552682"/>
            <a:ext cx="1" cy="1031769"/>
          </a:xfrm>
          <a:prstGeom prst="line">
            <a:avLst/>
          </a:prstGeom>
          <a:ln w="127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59" name="Shape 259"/>
          <p:cNvSpPr/>
          <p:nvPr/>
        </p:nvSpPr>
        <p:spPr>
          <a:xfrm>
            <a:off x="3441675" y="2593975"/>
            <a:ext cx="906513" cy="958850"/>
          </a:xfrm>
          <a:prstGeom prst="roundRect">
            <a:avLst>
              <a:gd name="adj" fmla="val 14010"/>
            </a:avLst>
          </a:prstGeom>
          <a:solidFill>
            <a:schemeClr val="accent3">
              <a:lumOff val="44000"/>
            </a:schemeClr>
          </a:solidFill>
          <a:ln w="12700" cap="rnd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260" name="Shape 260"/>
          <p:cNvSpPr/>
          <p:nvPr/>
        </p:nvSpPr>
        <p:spPr>
          <a:xfrm>
            <a:off x="3445916" y="995254"/>
            <a:ext cx="2277568" cy="547904"/>
          </a:xfrm>
          <a:prstGeom prst="roundRect">
            <a:avLst>
              <a:gd name="adj" fmla="val 16667"/>
            </a:avLst>
          </a:prstGeom>
          <a:solidFill>
            <a:srgbClr val="FFCC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61" name="Shape 261"/>
          <p:cNvSpPr/>
          <p:nvPr/>
        </p:nvSpPr>
        <p:spPr>
          <a:xfrm>
            <a:off x="3712841" y="1123043"/>
            <a:ext cx="1711918" cy="292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400"/>
            </a:lvl1pPr>
          </a:lstStyle>
          <a:p>
            <a:r>
              <a:t>SHARED MEMORY</a:t>
            </a:r>
          </a:p>
        </p:txBody>
      </p:sp>
      <p:sp>
        <p:nvSpPr>
          <p:cNvPr id="262" name="Shape 262"/>
          <p:cNvSpPr/>
          <p:nvPr/>
        </p:nvSpPr>
        <p:spPr>
          <a:xfrm>
            <a:off x="3590131" y="2919971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t</a:t>
            </a:r>
            <a:r>
              <a:rPr baseline="-30428"/>
              <a:t>1</a:t>
            </a:r>
          </a:p>
        </p:txBody>
      </p:sp>
      <p:sp>
        <p:nvSpPr>
          <p:cNvPr id="263" name="Shape 263"/>
          <p:cNvSpPr/>
          <p:nvPr/>
        </p:nvSpPr>
        <p:spPr>
          <a:xfrm>
            <a:off x="3374231" y="1851806"/>
            <a:ext cx="609601" cy="455638"/>
          </a:xfrm>
          <a:prstGeom prst="roundRect">
            <a:avLst>
              <a:gd name="adj" fmla="val 16667"/>
            </a:avLst>
          </a:prstGeom>
          <a:solidFill>
            <a:srgbClr val="FF26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64" name="Shape 264"/>
          <p:cNvSpPr/>
          <p:nvPr/>
        </p:nvSpPr>
        <p:spPr>
          <a:xfrm>
            <a:off x="3370400" y="1908774"/>
            <a:ext cx="617263" cy="341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 anchor="ctr">
            <a:spAutoFit/>
          </a:bodyPr>
          <a:lstStyle/>
          <a:p>
            <a:pPr algn="ctr">
              <a:defRPr sz="900"/>
            </a:pPr>
            <a:r>
              <a:t>STORE</a:t>
            </a:r>
            <a:endParaRPr sz="3200">
              <a:latin typeface="Comic Sans MS"/>
              <a:ea typeface="Comic Sans MS"/>
              <a:cs typeface="Comic Sans MS"/>
              <a:sym typeface="Comic Sans MS"/>
            </a:endParaRPr>
          </a:p>
          <a:p>
            <a:pPr algn="ctr">
              <a:defRPr sz="900"/>
            </a:pPr>
            <a:r>
              <a:t>BUFFER </a:t>
            </a:r>
          </a:p>
        </p:txBody>
      </p:sp>
      <p:sp>
        <p:nvSpPr>
          <p:cNvPr id="265" name="Shape 265"/>
          <p:cNvSpPr/>
          <p:nvPr/>
        </p:nvSpPr>
        <p:spPr>
          <a:xfrm>
            <a:off x="4813275" y="2595006"/>
            <a:ext cx="906513" cy="958851"/>
          </a:xfrm>
          <a:prstGeom prst="roundRect">
            <a:avLst>
              <a:gd name="adj" fmla="val 14010"/>
            </a:avLst>
          </a:prstGeom>
          <a:solidFill>
            <a:schemeClr val="accent3">
              <a:lumOff val="44000"/>
            </a:schemeClr>
          </a:solidFill>
          <a:ln w="12700" cap="rnd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266" name="Shape 266"/>
          <p:cNvSpPr/>
          <p:nvPr/>
        </p:nvSpPr>
        <p:spPr>
          <a:xfrm>
            <a:off x="4961731" y="2919971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t</a:t>
            </a:r>
            <a:r>
              <a:rPr baseline="-30428"/>
              <a:t>T</a:t>
            </a:r>
          </a:p>
        </p:txBody>
      </p:sp>
      <p:sp>
        <p:nvSpPr>
          <p:cNvPr id="267" name="Shape 267"/>
          <p:cNvSpPr/>
          <p:nvPr/>
        </p:nvSpPr>
        <p:spPr>
          <a:xfrm>
            <a:off x="4745831" y="1852837"/>
            <a:ext cx="609601" cy="455638"/>
          </a:xfrm>
          <a:prstGeom prst="roundRect">
            <a:avLst>
              <a:gd name="adj" fmla="val 16667"/>
            </a:avLst>
          </a:prstGeom>
          <a:solidFill>
            <a:srgbClr val="FF26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68" name="Shape 268"/>
          <p:cNvSpPr/>
          <p:nvPr/>
        </p:nvSpPr>
        <p:spPr>
          <a:xfrm>
            <a:off x="4742000" y="1909805"/>
            <a:ext cx="617263" cy="341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 anchor="ctr">
            <a:spAutoFit/>
          </a:bodyPr>
          <a:lstStyle/>
          <a:p>
            <a:pPr algn="ctr">
              <a:defRPr sz="900"/>
            </a:pPr>
            <a:r>
              <a:t>STORE</a:t>
            </a:r>
            <a:endParaRPr sz="3200">
              <a:latin typeface="Comic Sans MS"/>
              <a:ea typeface="Comic Sans MS"/>
              <a:cs typeface="Comic Sans MS"/>
              <a:sym typeface="Comic Sans MS"/>
            </a:endParaRPr>
          </a:p>
          <a:p>
            <a:pPr algn="ctr">
              <a:defRPr sz="900"/>
            </a:pPr>
            <a:r>
              <a:t>BUFFER </a:t>
            </a:r>
          </a:p>
        </p:txBody>
      </p:sp>
      <p:sp>
        <p:nvSpPr>
          <p:cNvPr id="269" name="Shape 269"/>
          <p:cNvSpPr/>
          <p:nvPr/>
        </p:nvSpPr>
        <p:spPr>
          <a:xfrm flipV="1">
            <a:off x="5050631" y="2315449"/>
            <a:ext cx="1" cy="267321"/>
          </a:xfrm>
          <a:prstGeom prst="line">
            <a:avLst/>
          </a:prstGeom>
          <a:ln w="12700">
            <a:solidFill>
              <a:srgbClr val="000000"/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70" name="Shape 270"/>
          <p:cNvSpPr/>
          <p:nvPr/>
        </p:nvSpPr>
        <p:spPr>
          <a:xfrm flipV="1">
            <a:off x="3679031" y="2315449"/>
            <a:ext cx="1" cy="267321"/>
          </a:xfrm>
          <a:prstGeom prst="line">
            <a:avLst/>
          </a:prstGeom>
          <a:ln w="12700">
            <a:solidFill>
              <a:srgbClr val="000000"/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71" name="Shape 271"/>
          <p:cNvSpPr/>
          <p:nvPr/>
        </p:nvSpPr>
        <p:spPr>
          <a:xfrm flipV="1">
            <a:off x="3679031" y="1553829"/>
            <a:ext cx="1" cy="296723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72" name="Shape 272"/>
          <p:cNvSpPr/>
          <p:nvPr/>
        </p:nvSpPr>
        <p:spPr>
          <a:xfrm flipV="1">
            <a:off x="5050631" y="1552682"/>
            <a:ext cx="1" cy="299017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73" name="Shape 273"/>
          <p:cNvSpPr/>
          <p:nvPr/>
        </p:nvSpPr>
        <p:spPr>
          <a:xfrm flipV="1">
            <a:off x="4110831" y="1552682"/>
            <a:ext cx="1" cy="1031768"/>
          </a:xfrm>
          <a:prstGeom prst="line">
            <a:avLst/>
          </a:prstGeom>
          <a:ln w="127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74" name="Shape 274"/>
          <p:cNvSpPr/>
          <p:nvPr/>
        </p:nvSpPr>
        <p:spPr>
          <a:xfrm>
            <a:off x="4051300" y="2959907"/>
            <a:ext cx="1066800" cy="226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/>
            </a:lvl1pPr>
          </a:lstStyle>
          <a:p>
            <a:r>
              <a:t>…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>
            <a:spLocks noGrp="1"/>
          </p:cNvSpPr>
          <p:nvPr>
            <p:ph type="body" idx="1"/>
          </p:nvPr>
        </p:nvSpPr>
        <p:spPr>
          <a:xfrm>
            <a:off x="2018674" y="989932"/>
            <a:ext cx="5056536" cy="5715001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3200" b="1"/>
            </a:pPr>
            <a:endParaRPr/>
          </a:p>
          <a:p>
            <a:pPr marL="0" indent="0" algn="ctr">
              <a:buSzTx/>
              <a:buNone/>
              <a:defRPr sz="1800" b="1"/>
            </a:pPr>
            <a:r>
              <a:t>simple simulation of the store buffer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introduce </a:t>
            </a:r>
            <a:r>
              <a:rPr u="sng"/>
              <a:t>one array for each thread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read(v,t)</a:t>
            </a:r>
          </a:p>
          <a:p>
            <a:pPr marL="800100" lvl="1" indent="-342900">
              <a:spcBef>
                <a:spcPts val="300"/>
              </a:spcBef>
              <a:buFont typeface="Arial"/>
              <a:defRPr sz="1400"/>
            </a:pPr>
            <a:r>
              <a:t>look up buffer for pending writes</a:t>
            </a:r>
          </a:p>
          <a:p>
            <a:pPr marL="800100" lvl="1" indent="-342900">
              <a:spcBef>
                <a:spcPts val="300"/>
              </a:spcBef>
              <a:buFont typeface="Arial"/>
              <a:defRPr sz="1400"/>
            </a:pPr>
            <a:r>
              <a:t>fetch from memory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write(v,val,t)</a:t>
            </a:r>
          </a:p>
          <a:p>
            <a:pPr marL="800099" lvl="1" indent="-342899">
              <a:spcBef>
                <a:spcPts val="300"/>
              </a:spcBef>
              <a:buFont typeface="Arial"/>
              <a:defRPr sz="1400"/>
            </a:pPr>
            <a:r>
              <a:t>update store buffer</a:t>
            </a:r>
          </a:p>
          <a:p>
            <a:pPr marL="800099" lvl="1" indent="-342899">
              <a:spcBef>
                <a:spcPts val="300"/>
              </a:spcBef>
              <a:buFont typeface="Arial"/>
              <a:defRPr sz="1400"/>
            </a:pPr>
            <a:r>
              <a:t>inject nondeterministic memory flush</a:t>
            </a:r>
          </a:p>
        </p:txBody>
      </p:sp>
      <p:sp>
        <p:nvSpPr>
          <p:cNvPr id="277" name="Shape 2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TSO-SMA</a:t>
            </a:r>
          </a:p>
        </p:txBody>
      </p:sp>
      <p:sp>
        <p:nvSpPr>
          <p:cNvPr id="278" name="Shape 278"/>
          <p:cNvSpPr/>
          <p:nvPr/>
        </p:nvSpPr>
        <p:spPr>
          <a:xfrm>
            <a:off x="5893792" y="5332885"/>
            <a:ext cx="2607866" cy="10060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1" y="0"/>
                </a:moveTo>
                <a:lnTo>
                  <a:pt x="1121" y="10191"/>
                </a:lnTo>
                <a:lnTo>
                  <a:pt x="0" y="11818"/>
                </a:lnTo>
                <a:lnTo>
                  <a:pt x="1121" y="13454"/>
                </a:lnTo>
                <a:lnTo>
                  <a:pt x="1121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1121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formula size proportional to</a:t>
            </a:r>
          </a:p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no. memory accesses</a:t>
            </a:r>
          </a:p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no. of store buffers</a:t>
            </a:r>
          </a:p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max no. of elems in the buffer</a:t>
            </a:r>
          </a:p>
        </p:txBody>
      </p:sp>
      <p:sp>
        <p:nvSpPr>
          <p:cNvPr id="279" name="Shape 279"/>
          <p:cNvSpPr/>
          <p:nvPr/>
        </p:nvSpPr>
        <p:spPr>
          <a:xfrm flipV="1">
            <a:off x="5469731" y="1552682"/>
            <a:ext cx="1" cy="1031769"/>
          </a:xfrm>
          <a:prstGeom prst="line">
            <a:avLst/>
          </a:prstGeom>
          <a:ln w="127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80" name="Shape 280"/>
          <p:cNvSpPr/>
          <p:nvPr/>
        </p:nvSpPr>
        <p:spPr>
          <a:xfrm>
            <a:off x="3441675" y="2593975"/>
            <a:ext cx="906513" cy="958850"/>
          </a:xfrm>
          <a:prstGeom prst="roundRect">
            <a:avLst>
              <a:gd name="adj" fmla="val 14010"/>
            </a:avLst>
          </a:prstGeom>
          <a:solidFill>
            <a:schemeClr val="accent3">
              <a:lumOff val="44000"/>
            </a:schemeClr>
          </a:solidFill>
          <a:ln w="12700" cap="rnd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281" name="Shape 281"/>
          <p:cNvSpPr/>
          <p:nvPr/>
        </p:nvSpPr>
        <p:spPr>
          <a:xfrm>
            <a:off x="3445916" y="995254"/>
            <a:ext cx="2277568" cy="547904"/>
          </a:xfrm>
          <a:prstGeom prst="roundRect">
            <a:avLst>
              <a:gd name="adj" fmla="val 16667"/>
            </a:avLst>
          </a:prstGeom>
          <a:solidFill>
            <a:srgbClr val="FFCC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82" name="Shape 282"/>
          <p:cNvSpPr/>
          <p:nvPr/>
        </p:nvSpPr>
        <p:spPr>
          <a:xfrm>
            <a:off x="3712841" y="1123043"/>
            <a:ext cx="1711918" cy="292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400"/>
            </a:lvl1pPr>
          </a:lstStyle>
          <a:p>
            <a:r>
              <a:t>SHARED MEMORY</a:t>
            </a:r>
          </a:p>
        </p:txBody>
      </p:sp>
      <p:sp>
        <p:nvSpPr>
          <p:cNvPr id="283" name="Shape 283"/>
          <p:cNvSpPr/>
          <p:nvPr/>
        </p:nvSpPr>
        <p:spPr>
          <a:xfrm>
            <a:off x="3590131" y="2919971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t</a:t>
            </a:r>
            <a:r>
              <a:rPr baseline="-30428"/>
              <a:t>1</a:t>
            </a:r>
          </a:p>
        </p:txBody>
      </p:sp>
      <p:sp>
        <p:nvSpPr>
          <p:cNvPr id="284" name="Shape 284"/>
          <p:cNvSpPr/>
          <p:nvPr/>
        </p:nvSpPr>
        <p:spPr>
          <a:xfrm>
            <a:off x="3374231" y="1851806"/>
            <a:ext cx="609601" cy="455638"/>
          </a:xfrm>
          <a:prstGeom prst="roundRect">
            <a:avLst>
              <a:gd name="adj" fmla="val 16667"/>
            </a:avLst>
          </a:prstGeom>
          <a:solidFill>
            <a:srgbClr val="FF26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85" name="Shape 285"/>
          <p:cNvSpPr/>
          <p:nvPr/>
        </p:nvSpPr>
        <p:spPr>
          <a:xfrm>
            <a:off x="3370400" y="1908774"/>
            <a:ext cx="617263" cy="341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 anchor="ctr">
            <a:spAutoFit/>
          </a:bodyPr>
          <a:lstStyle/>
          <a:p>
            <a:pPr algn="ctr">
              <a:defRPr sz="900"/>
            </a:pPr>
            <a:r>
              <a:t>STORE</a:t>
            </a:r>
            <a:endParaRPr sz="3200">
              <a:latin typeface="Comic Sans MS"/>
              <a:ea typeface="Comic Sans MS"/>
              <a:cs typeface="Comic Sans MS"/>
              <a:sym typeface="Comic Sans MS"/>
            </a:endParaRPr>
          </a:p>
          <a:p>
            <a:pPr algn="ctr">
              <a:defRPr sz="900"/>
            </a:pPr>
            <a:r>
              <a:t>BUFFER </a:t>
            </a:r>
          </a:p>
        </p:txBody>
      </p:sp>
      <p:sp>
        <p:nvSpPr>
          <p:cNvPr id="286" name="Shape 286"/>
          <p:cNvSpPr/>
          <p:nvPr/>
        </p:nvSpPr>
        <p:spPr>
          <a:xfrm>
            <a:off x="4813275" y="2595006"/>
            <a:ext cx="906513" cy="958851"/>
          </a:xfrm>
          <a:prstGeom prst="roundRect">
            <a:avLst>
              <a:gd name="adj" fmla="val 14010"/>
            </a:avLst>
          </a:prstGeom>
          <a:solidFill>
            <a:schemeClr val="accent3">
              <a:lumOff val="44000"/>
            </a:schemeClr>
          </a:solidFill>
          <a:ln w="12700" cap="rnd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287" name="Shape 287"/>
          <p:cNvSpPr/>
          <p:nvPr/>
        </p:nvSpPr>
        <p:spPr>
          <a:xfrm>
            <a:off x="4961731" y="2919971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t</a:t>
            </a:r>
            <a:r>
              <a:rPr baseline="-30428"/>
              <a:t>T</a:t>
            </a:r>
          </a:p>
        </p:txBody>
      </p:sp>
      <p:sp>
        <p:nvSpPr>
          <p:cNvPr id="288" name="Shape 288"/>
          <p:cNvSpPr/>
          <p:nvPr/>
        </p:nvSpPr>
        <p:spPr>
          <a:xfrm>
            <a:off x="4745831" y="1852837"/>
            <a:ext cx="609601" cy="455638"/>
          </a:xfrm>
          <a:prstGeom prst="roundRect">
            <a:avLst>
              <a:gd name="adj" fmla="val 16667"/>
            </a:avLst>
          </a:prstGeom>
          <a:solidFill>
            <a:srgbClr val="FF26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89" name="Shape 289"/>
          <p:cNvSpPr/>
          <p:nvPr/>
        </p:nvSpPr>
        <p:spPr>
          <a:xfrm>
            <a:off x="4742000" y="1909805"/>
            <a:ext cx="617263" cy="341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 anchor="ctr">
            <a:spAutoFit/>
          </a:bodyPr>
          <a:lstStyle/>
          <a:p>
            <a:pPr algn="ctr">
              <a:defRPr sz="900"/>
            </a:pPr>
            <a:r>
              <a:t>STORE</a:t>
            </a:r>
            <a:endParaRPr sz="3200">
              <a:latin typeface="Comic Sans MS"/>
              <a:ea typeface="Comic Sans MS"/>
              <a:cs typeface="Comic Sans MS"/>
              <a:sym typeface="Comic Sans MS"/>
            </a:endParaRPr>
          </a:p>
          <a:p>
            <a:pPr algn="ctr">
              <a:defRPr sz="900"/>
            </a:pPr>
            <a:r>
              <a:t>BUFFER </a:t>
            </a:r>
          </a:p>
        </p:txBody>
      </p:sp>
      <p:sp>
        <p:nvSpPr>
          <p:cNvPr id="290" name="Shape 290"/>
          <p:cNvSpPr/>
          <p:nvPr/>
        </p:nvSpPr>
        <p:spPr>
          <a:xfrm flipV="1">
            <a:off x="5050631" y="2315449"/>
            <a:ext cx="1" cy="267321"/>
          </a:xfrm>
          <a:prstGeom prst="line">
            <a:avLst/>
          </a:prstGeom>
          <a:ln w="12700">
            <a:solidFill>
              <a:srgbClr val="000000"/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91" name="Shape 291"/>
          <p:cNvSpPr/>
          <p:nvPr/>
        </p:nvSpPr>
        <p:spPr>
          <a:xfrm flipV="1">
            <a:off x="3679031" y="2315449"/>
            <a:ext cx="1" cy="267321"/>
          </a:xfrm>
          <a:prstGeom prst="line">
            <a:avLst/>
          </a:prstGeom>
          <a:ln w="12700">
            <a:solidFill>
              <a:srgbClr val="000000"/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92" name="Shape 292"/>
          <p:cNvSpPr/>
          <p:nvPr/>
        </p:nvSpPr>
        <p:spPr>
          <a:xfrm flipV="1">
            <a:off x="3679031" y="1553829"/>
            <a:ext cx="1" cy="296723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93" name="Shape 293"/>
          <p:cNvSpPr/>
          <p:nvPr/>
        </p:nvSpPr>
        <p:spPr>
          <a:xfrm flipV="1">
            <a:off x="5050631" y="1552682"/>
            <a:ext cx="1" cy="299017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94" name="Shape 294"/>
          <p:cNvSpPr/>
          <p:nvPr/>
        </p:nvSpPr>
        <p:spPr>
          <a:xfrm flipV="1">
            <a:off x="4110831" y="1552682"/>
            <a:ext cx="1" cy="1031768"/>
          </a:xfrm>
          <a:prstGeom prst="line">
            <a:avLst/>
          </a:prstGeom>
          <a:ln w="127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95" name="Shape 295"/>
          <p:cNvSpPr/>
          <p:nvPr/>
        </p:nvSpPr>
        <p:spPr>
          <a:xfrm>
            <a:off x="4051300" y="2959907"/>
            <a:ext cx="1066800" cy="226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/>
            </a:lvl1pPr>
          </a:lstStyle>
          <a:p>
            <a:r>
              <a:t>…</a:t>
            </a:r>
          </a:p>
        </p:txBody>
      </p:sp>
      <p:sp>
        <p:nvSpPr>
          <p:cNvPr id="296" name="Shape 296"/>
          <p:cNvSpPr/>
          <p:nvPr/>
        </p:nvSpPr>
        <p:spPr>
          <a:xfrm>
            <a:off x="5544145" y="4450384"/>
            <a:ext cx="1973263" cy="5441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94" y="0"/>
                </a:moveTo>
                <a:lnTo>
                  <a:pt x="1494" y="12572"/>
                </a:lnTo>
                <a:lnTo>
                  <a:pt x="0" y="15692"/>
                </a:lnTo>
                <a:lnTo>
                  <a:pt x="1494" y="18827"/>
                </a:lnTo>
                <a:lnTo>
                  <a:pt x="1494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1494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formula size depends</a:t>
            </a:r>
          </a:p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on store buffer size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>
            <a:spLocks noGrp="1"/>
          </p:cNvSpPr>
          <p:nvPr>
            <p:ph type="body" idx="1"/>
          </p:nvPr>
        </p:nvSpPr>
        <p:spPr>
          <a:xfrm>
            <a:off x="1807963" y="989932"/>
            <a:ext cx="5528073" cy="5715001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3200" b="1"/>
            </a:pPr>
            <a:endParaRPr/>
          </a:p>
          <a:p>
            <a:pPr marL="0" indent="0" algn="ctr">
              <a:buSzTx/>
              <a:buNone/>
              <a:defRPr sz="1800" b="1"/>
            </a:pPr>
            <a:r>
              <a:t>efficient simulation of the store buffer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introduce </a:t>
            </a:r>
            <a:r>
              <a:rPr u="sng"/>
              <a:t>one list for each shared variable and thread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use global clock and timestamp memory writes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read(v,t)</a:t>
            </a:r>
          </a:p>
          <a:p>
            <a:pPr marL="800100" lvl="1" indent="-342900">
              <a:spcBef>
                <a:spcPts val="300"/>
              </a:spcBef>
              <a:buFont typeface="Arial"/>
              <a:defRPr sz="1400"/>
            </a:pPr>
            <a:r>
              <a:t>buffer look up, return value from latest pending write</a:t>
            </a:r>
          </a:p>
          <a:p>
            <a:pPr marL="800100" lvl="1" indent="-342900">
              <a:spcBef>
                <a:spcPts val="300"/>
              </a:spcBef>
              <a:buFont typeface="Arial"/>
              <a:defRPr sz="1400"/>
            </a:pPr>
            <a:r>
              <a:t>return value from latest expired write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write(v,val,t)</a:t>
            </a:r>
          </a:p>
          <a:p>
            <a:pPr marL="800099" lvl="1" indent="-342899">
              <a:spcBef>
                <a:spcPts val="300"/>
              </a:spcBef>
              <a:buFont typeface="Arial"/>
              <a:defRPr sz="1400"/>
            </a:pPr>
            <a:r>
              <a:t>guess timestamp, enforce non-decreasing order</a:t>
            </a:r>
          </a:p>
          <a:p>
            <a:pPr marL="800099" lvl="1" indent="-342899">
              <a:spcBef>
                <a:spcPts val="300"/>
              </a:spcBef>
              <a:buFont typeface="Arial"/>
              <a:defRPr sz="1400"/>
            </a:pPr>
            <a:r>
              <a:t>update buffer </a:t>
            </a:r>
          </a:p>
        </p:txBody>
      </p:sp>
      <p:sp>
        <p:nvSpPr>
          <p:cNvPr id="299" name="Shape 29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eTSO-SMA</a:t>
            </a:r>
          </a:p>
        </p:txBody>
      </p:sp>
      <p:sp>
        <p:nvSpPr>
          <p:cNvPr id="300" name="Shape 300"/>
          <p:cNvSpPr/>
          <p:nvPr/>
        </p:nvSpPr>
        <p:spPr>
          <a:xfrm>
            <a:off x="3132652" y="1893235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l</a:t>
            </a:r>
            <a:r>
              <a:rPr baseline="-30428"/>
              <a:t>1,1</a:t>
            </a:r>
          </a:p>
        </p:txBody>
      </p:sp>
      <p:sp>
        <p:nvSpPr>
          <p:cNvPr id="301" name="Shape 301"/>
          <p:cNvSpPr/>
          <p:nvPr/>
        </p:nvSpPr>
        <p:spPr>
          <a:xfrm>
            <a:off x="3615531" y="1893235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l</a:t>
            </a:r>
            <a:r>
              <a:rPr baseline="-30428"/>
              <a:t>1,V</a:t>
            </a:r>
          </a:p>
        </p:txBody>
      </p:sp>
      <p:sp>
        <p:nvSpPr>
          <p:cNvPr id="302" name="Shape 302"/>
          <p:cNvSpPr/>
          <p:nvPr/>
        </p:nvSpPr>
        <p:spPr>
          <a:xfrm flipV="1">
            <a:off x="5050631" y="2348578"/>
            <a:ext cx="1" cy="230901"/>
          </a:xfrm>
          <a:prstGeom prst="line">
            <a:avLst/>
          </a:prstGeom>
          <a:ln w="12700">
            <a:solidFill>
              <a:srgbClr val="000000"/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03" name="Shape 303"/>
          <p:cNvSpPr/>
          <p:nvPr/>
        </p:nvSpPr>
        <p:spPr>
          <a:xfrm>
            <a:off x="3304660" y="1819673"/>
            <a:ext cx="749301" cy="519905"/>
          </a:xfrm>
          <a:prstGeom prst="roundRect">
            <a:avLst>
              <a:gd name="adj" fmla="val 19034"/>
            </a:avLst>
          </a:prstGeom>
          <a:solidFill>
            <a:srgbClr val="AA7942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04" name="Shape 304"/>
          <p:cNvSpPr/>
          <p:nvPr/>
        </p:nvSpPr>
        <p:spPr>
          <a:xfrm flipV="1">
            <a:off x="5469731" y="1552682"/>
            <a:ext cx="1" cy="1031769"/>
          </a:xfrm>
          <a:prstGeom prst="line">
            <a:avLst/>
          </a:prstGeom>
          <a:ln w="127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05" name="Shape 305"/>
          <p:cNvSpPr/>
          <p:nvPr/>
        </p:nvSpPr>
        <p:spPr>
          <a:xfrm>
            <a:off x="3441675" y="2593975"/>
            <a:ext cx="906513" cy="958850"/>
          </a:xfrm>
          <a:prstGeom prst="roundRect">
            <a:avLst>
              <a:gd name="adj" fmla="val 14010"/>
            </a:avLst>
          </a:prstGeom>
          <a:solidFill>
            <a:schemeClr val="accent3">
              <a:lumOff val="44000"/>
            </a:schemeClr>
          </a:solidFill>
          <a:ln w="12700" cap="rnd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306" name="Shape 306"/>
          <p:cNvSpPr/>
          <p:nvPr/>
        </p:nvSpPr>
        <p:spPr>
          <a:xfrm>
            <a:off x="3445916" y="995254"/>
            <a:ext cx="2277568" cy="547904"/>
          </a:xfrm>
          <a:prstGeom prst="roundRect">
            <a:avLst>
              <a:gd name="adj" fmla="val 16667"/>
            </a:avLst>
          </a:prstGeom>
          <a:solidFill>
            <a:srgbClr val="FFCC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307" name="Shape 307"/>
          <p:cNvSpPr/>
          <p:nvPr/>
        </p:nvSpPr>
        <p:spPr>
          <a:xfrm>
            <a:off x="3712841" y="1123043"/>
            <a:ext cx="1711918" cy="292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400"/>
            </a:lvl1pPr>
          </a:lstStyle>
          <a:p>
            <a:r>
              <a:t>SHARED MEMORY</a:t>
            </a:r>
          </a:p>
        </p:txBody>
      </p:sp>
      <p:sp>
        <p:nvSpPr>
          <p:cNvPr id="308" name="Shape 308"/>
          <p:cNvSpPr/>
          <p:nvPr/>
        </p:nvSpPr>
        <p:spPr>
          <a:xfrm>
            <a:off x="4051300" y="2959907"/>
            <a:ext cx="1066800" cy="226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/>
            </a:lvl1pPr>
          </a:lstStyle>
          <a:p>
            <a:r>
              <a:t>…</a:t>
            </a:r>
          </a:p>
        </p:txBody>
      </p:sp>
      <p:sp>
        <p:nvSpPr>
          <p:cNvPr id="309" name="Shape 309"/>
          <p:cNvSpPr/>
          <p:nvPr/>
        </p:nvSpPr>
        <p:spPr>
          <a:xfrm>
            <a:off x="3590131" y="2919971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t</a:t>
            </a:r>
            <a:r>
              <a:rPr baseline="-30428"/>
              <a:t>1</a:t>
            </a:r>
          </a:p>
        </p:txBody>
      </p:sp>
      <p:sp>
        <p:nvSpPr>
          <p:cNvPr id="310" name="Shape 310"/>
          <p:cNvSpPr/>
          <p:nvPr/>
        </p:nvSpPr>
        <p:spPr>
          <a:xfrm>
            <a:off x="3336131" y="1851806"/>
            <a:ext cx="253443" cy="455638"/>
          </a:xfrm>
          <a:prstGeom prst="roundRect">
            <a:avLst>
              <a:gd name="adj" fmla="val 29964"/>
            </a:avLst>
          </a:prstGeom>
          <a:solidFill>
            <a:srgbClr val="FF26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11" name="Shape 311"/>
          <p:cNvSpPr/>
          <p:nvPr/>
        </p:nvSpPr>
        <p:spPr>
          <a:xfrm>
            <a:off x="4813275" y="2595006"/>
            <a:ext cx="906513" cy="958851"/>
          </a:xfrm>
          <a:prstGeom prst="roundRect">
            <a:avLst>
              <a:gd name="adj" fmla="val 14010"/>
            </a:avLst>
          </a:prstGeom>
          <a:solidFill>
            <a:schemeClr val="accent3">
              <a:lumOff val="44000"/>
            </a:schemeClr>
          </a:solidFill>
          <a:ln w="12700" cap="rnd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312" name="Shape 312"/>
          <p:cNvSpPr/>
          <p:nvPr/>
        </p:nvSpPr>
        <p:spPr>
          <a:xfrm>
            <a:off x="4961731" y="2919971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t</a:t>
            </a:r>
            <a:r>
              <a:rPr baseline="-30428"/>
              <a:t>T</a:t>
            </a:r>
          </a:p>
        </p:txBody>
      </p:sp>
      <p:sp>
        <p:nvSpPr>
          <p:cNvPr id="313" name="Shape 313"/>
          <p:cNvSpPr/>
          <p:nvPr/>
        </p:nvSpPr>
        <p:spPr>
          <a:xfrm flipV="1">
            <a:off x="3679031" y="2345287"/>
            <a:ext cx="1" cy="237483"/>
          </a:xfrm>
          <a:prstGeom prst="line">
            <a:avLst/>
          </a:prstGeom>
          <a:ln w="12700">
            <a:solidFill>
              <a:srgbClr val="000000"/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14" name="Shape 314"/>
          <p:cNvSpPr/>
          <p:nvPr/>
        </p:nvSpPr>
        <p:spPr>
          <a:xfrm flipV="1">
            <a:off x="3679031" y="1553829"/>
            <a:ext cx="1" cy="260785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15" name="Shape 315"/>
          <p:cNvSpPr/>
          <p:nvPr/>
        </p:nvSpPr>
        <p:spPr>
          <a:xfrm flipV="1">
            <a:off x="4110831" y="1552682"/>
            <a:ext cx="1" cy="1031768"/>
          </a:xfrm>
          <a:prstGeom prst="line">
            <a:avLst/>
          </a:prstGeom>
          <a:ln w="127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16" name="Shape 316"/>
          <p:cNvSpPr/>
          <p:nvPr/>
        </p:nvSpPr>
        <p:spPr>
          <a:xfrm>
            <a:off x="3768210" y="1851806"/>
            <a:ext cx="253443" cy="455638"/>
          </a:xfrm>
          <a:prstGeom prst="roundRect">
            <a:avLst>
              <a:gd name="adj" fmla="val 29964"/>
            </a:avLst>
          </a:prstGeom>
          <a:solidFill>
            <a:srgbClr val="FF26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17" name="Shape 317"/>
          <p:cNvSpPr/>
          <p:nvPr/>
        </p:nvSpPr>
        <p:spPr>
          <a:xfrm flipV="1">
            <a:off x="5050631" y="1550538"/>
            <a:ext cx="1" cy="254667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18" name="Shape 318"/>
          <p:cNvSpPr/>
          <p:nvPr/>
        </p:nvSpPr>
        <p:spPr>
          <a:xfrm>
            <a:off x="3570287" y="1931335"/>
            <a:ext cx="218047" cy="226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/>
            </a:lvl1pPr>
          </a:lstStyle>
          <a:p>
            <a:r>
              <a:t>…</a:t>
            </a:r>
          </a:p>
        </p:txBody>
      </p:sp>
      <p:sp>
        <p:nvSpPr>
          <p:cNvPr id="319" name="Shape 319"/>
          <p:cNvSpPr/>
          <p:nvPr/>
        </p:nvSpPr>
        <p:spPr>
          <a:xfrm>
            <a:off x="3274454" y="1931335"/>
            <a:ext cx="376797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l</a:t>
            </a:r>
            <a:r>
              <a:rPr baseline="-30428"/>
              <a:t>1,1</a:t>
            </a:r>
          </a:p>
        </p:txBody>
      </p:sp>
      <p:sp>
        <p:nvSpPr>
          <p:cNvPr id="320" name="Shape 320"/>
          <p:cNvSpPr/>
          <p:nvPr/>
        </p:nvSpPr>
        <p:spPr>
          <a:xfrm>
            <a:off x="3706533" y="1931335"/>
            <a:ext cx="376797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l</a:t>
            </a:r>
            <a:r>
              <a:rPr baseline="-30428"/>
              <a:t>1,V</a:t>
            </a:r>
          </a:p>
        </p:txBody>
      </p:sp>
      <p:sp>
        <p:nvSpPr>
          <p:cNvPr id="321" name="Shape 321"/>
          <p:cNvSpPr/>
          <p:nvPr/>
        </p:nvSpPr>
        <p:spPr>
          <a:xfrm>
            <a:off x="4504391" y="1883198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l</a:t>
            </a:r>
            <a:r>
              <a:rPr baseline="-30428"/>
              <a:t>1,1</a:t>
            </a:r>
          </a:p>
        </p:txBody>
      </p:sp>
      <p:sp>
        <p:nvSpPr>
          <p:cNvPr id="322" name="Shape 322"/>
          <p:cNvSpPr/>
          <p:nvPr/>
        </p:nvSpPr>
        <p:spPr>
          <a:xfrm>
            <a:off x="4987270" y="1883198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l</a:t>
            </a:r>
            <a:r>
              <a:rPr baseline="-30428"/>
              <a:t>1,V</a:t>
            </a:r>
          </a:p>
        </p:txBody>
      </p:sp>
      <p:sp>
        <p:nvSpPr>
          <p:cNvPr id="323" name="Shape 323"/>
          <p:cNvSpPr/>
          <p:nvPr/>
        </p:nvSpPr>
        <p:spPr>
          <a:xfrm>
            <a:off x="4676399" y="1809635"/>
            <a:ext cx="749302" cy="519905"/>
          </a:xfrm>
          <a:prstGeom prst="roundRect">
            <a:avLst>
              <a:gd name="adj" fmla="val 19034"/>
            </a:avLst>
          </a:prstGeom>
          <a:solidFill>
            <a:srgbClr val="AA7942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24" name="Shape 324"/>
          <p:cNvSpPr/>
          <p:nvPr/>
        </p:nvSpPr>
        <p:spPr>
          <a:xfrm>
            <a:off x="4707870" y="1841769"/>
            <a:ext cx="253443" cy="455638"/>
          </a:xfrm>
          <a:prstGeom prst="roundRect">
            <a:avLst>
              <a:gd name="adj" fmla="val 29964"/>
            </a:avLst>
          </a:prstGeom>
          <a:solidFill>
            <a:srgbClr val="FF26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25" name="Shape 325"/>
          <p:cNvSpPr/>
          <p:nvPr/>
        </p:nvSpPr>
        <p:spPr>
          <a:xfrm>
            <a:off x="5139949" y="1841769"/>
            <a:ext cx="253443" cy="455638"/>
          </a:xfrm>
          <a:prstGeom prst="roundRect">
            <a:avLst>
              <a:gd name="adj" fmla="val 29964"/>
            </a:avLst>
          </a:prstGeom>
          <a:solidFill>
            <a:srgbClr val="FF26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26" name="Shape 326"/>
          <p:cNvSpPr/>
          <p:nvPr/>
        </p:nvSpPr>
        <p:spPr>
          <a:xfrm>
            <a:off x="4942027" y="1921298"/>
            <a:ext cx="218046" cy="226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/>
            </a:lvl1pPr>
          </a:lstStyle>
          <a:p>
            <a:r>
              <a:t>…</a:t>
            </a:r>
          </a:p>
        </p:txBody>
      </p:sp>
      <p:sp>
        <p:nvSpPr>
          <p:cNvPr id="327" name="Shape 327"/>
          <p:cNvSpPr/>
          <p:nvPr/>
        </p:nvSpPr>
        <p:spPr>
          <a:xfrm>
            <a:off x="4646193" y="1921298"/>
            <a:ext cx="376797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l</a:t>
            </a:r>
            <a:r>
              <a:rPr baseline="-30428"/>
              <a:t>T,1</a:t>
            </a:r>
          </a:p>
        </p:txBody>
      </p:sp>
      <p:sp>
        <p:nvSpPr>
          <p:cNvPr id="328" name="Shape 328"/>
          <p:cNvSpPr/>
          <p:nvPr/>
        </p:nvSpPr>
        <p:spPr>
          <a:xfrm>
            <a:off x="5078272" y="1921298"/>
            <a:ext cx="376797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l</a:t>
            </a:r>
            <a:r>
              <a:rPr baseline="-30428"/>
              <a:t>T,V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>
            <a:spLocks noGrp="1"/>
          </p:cNvSpPr>
          <p:nvPr>
            <p:ph type="body" idx="1"/>
          </p:nvPr>
        </p:nvSpPr>
        <p:spPr>
          <a:xfrm>
            <a:off x="1807963" y="989932"/>
            <a:ext cx="5528073" cy="5715001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3200" b="1"/>
            </a:pPr>
            <a:endParaRPr/>
          </a:p>
          <a:p>
            <a:pPr marL="0" indent="0" algn="ctr">
              <a:buSzTx/>
              <a:buNone/>
              <a:defRPr sz="1800" b="1"/>
            </a:pPr>
            <a:r>
              <a:t>efficient simulation of the store buffer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introduce </a:t>
            </a:r>
            <a:r>
              <a:rPr u="sng"/>
              <a:t>one list for each shared variable and thread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use global clock and timestamp memory writes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read(v,t)</a:t>
            </a:r>
          </a:p>
          <a:p>
            <a:pPr marL="800100" lvl="1" indent="-342900">
              <a:spcBef>
                <a:spcPts val="300"/>
              </a:spcBef>
              <a:buFont typeface="Arial"/>
              <a:defRPr sz="1400"/>
            </a:pPr>
            <a:r>
              <a:t>buffer look up, return value from latest pending write</a:t>
            </a:r>
          </a:p>
          <a:p>
            <a:pPr marL="800100" lvl="1" indent="-342900">
              <a:spcBef>
                <a:spcPts val="300"/>
              </a:spcBef>
              <a:buFont typeface="Arial"/>
              <a:defRPr sz="1400"/>
            </a:pPr>
            <a:r>
              <a:t>return value from latest expired write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rPr b="1">
                <a:solidFill>
                  <a:srgbClr val="942192"/>
                </a:solidFill>
                <a:latin typeface="Courier"/>
                <a:ea typeface="Courier"/>
                <a:cs typeface="Courier"/>
                <a:sym typeface="Courier"/>
              </a:rPr>
              <a:t>write(v,val,t)</a:t>
            </a:r>
          </a:p>
          <a:p>
            <a:pPr marL="800099" lvl="1" indent="-342899">
              <a:spcBef>
                <a:spcPts val="300"/>
              </a:spcBef>
              <a:buFont typeface="Arial"/>
              <a:defRPr sz="1400"/>
            </a:pPr>
            <a:r>
              <a:t>guess timestamp, enforce non-decreasing order</a:t>
            </a:r>
          </a:p>
          <a:p>
            <a:pPr marL="800099" lvl="1" indent="-342899">
              <a:spcBef>
                <a:spcPts val="300"/>
              </a:spcBef>
              <a:buFont typeface="Arial"/>
              <a:defRPr sz="1400"/>
            </a:pPr>
            <a:r>
              <a:t>update buffer </a:t>
            </a:r>
          </a:p>
        </p:txBody>
      </p:sp>
      <p:sp>
        <p:nvSpPr>
          <p:cNvPr id="331" name="Shape 331"/>
          <p:cNvSpPr/>
          <p:nvPr/>
        </p:nvSpPr>
        <p:spPr>
          <a:xfrm>
            <a:off x="3132652" y="1893235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l</a:t>
            </a:r>
            <a:r>
              <a:rPr baseline="-30428"/>
              <a:t>1,1</a:t>
            </a:r>
          </a:p>
        </p:txBody>
      </p:sp>
      <p:sp>
        <p:nvSpPr>
          <p:cNvPr id="332" name="Shape 332"/>
          <p:cNvSpPr/>
          <p:nvPr/>
        </p:nvSpPr>
        <p:spPr>
          <a:xfrm>
            <a:off x="3615531" y="1893235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l</a:t>
            </a:r>
            <a:r>
              <a:rPr baseline="-30428"/>
              <a:t>1,V</a:t>
            </a:r>
          </a:p>
        </p:txBody>
      </p:sp>
      <p:sp>
        <p:nvSpPr>
          <p:cNvPr id="333" name="Shape 333"/>
          <p:cNvSpPr/>
          <p:nvPr/>
        </p:nvSpPr>
        <p:spPr>
          <a:xfrm flipV="1">
            <a:off x="5050631" y="2348578"/>
            <a:ext cx="1" cy="230901"/>
          </a:xfrm>
          <a:prstGeom prst="line">
            <a:avLst/>
          </a:prstGeom>
          <a:ln w="12700">
            <a:solidFill>
              <a:srgbClr val="000000"/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34" name="Shape 334"/>
          <p:cNvSpPr/>
          <p:nvPr/>
        </p:nvSpPr>
        <p:spPr>
          <a:xfrm>
            <a:off x="3304660" y="1819673"/>
            <a:ext cx="749301" cy="519905"/>
          </a:xfrm>
          <a:prstGeom prst="roundRect">
            <a:avLst>
              <a:gd name="adj" fmla="val 19034"/>
            </a:avLst>
          </a:prstGeom>
          <a:solidFill>
            <a:srgbClr val="AA7942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35" name="Shape 3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eTSO-SMA</a:t>
            </a:r>
          </a:p>
        </p:txBody>
      </p:sp>
      <p:sp>
        <p:nvSpPr>
          <p:cNvPr id="336" name="Shape 336"/>
          <p:cNvSpPr/>
          <p:nvPr/>
        </p:nvSpPr>
        <p:spPr>
          <a:xfrm flipV="1">
            <a:off x="5469731" y="1552682"/>
            <a:ext cx="1" cy="1031769"/>
          </a:xfrm>
          <a:prstGeom prst="line">
            <a:avLst/>
          </a:prstGeom>
          <a:ln w="127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37" name="Shape 337"/>
          <p:cNvSpPr/>
          <p:nvPr/>
        </p:nvSpPr>
        <p:spPr>
          <a:xfrm>
            <a:off x="3441675" y="2593975"/>
            <a:ext cx="906513" cy="958850"/>
          </a:xfrm>
          <a:prstGeom prst="roundRect">
            <a:avLst>
              <a:gd name="adj" fmla="val 14010"/>
            </a:avLst>
          </a:prstGeom>
          <a:solidFill>
            <a:schemeClr val="accent3">
              <a:lumOff val="44000"/>
            </a:schemeClr>
          </a:solidFill>
          <a:ln w="12700" cap="rnd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338" name="Shape 338"/>
          <p:cNvSpPr/>
          <p:nvPr/>
        </p:nvSpPr>
        <p:spPr>
          <a:xfrm>
            <a:off x="3445916" y="995254"/>
            <a:ext cx="2277568" cy="547904"/>
          </a:xfrm>
          <a:prstGeom prst="roundRect">
            <a:avLst>
              <a:gd name="adj" fmla="val 16667"/>
            </a:avLst>
          </a:prstGeom>
          <a:solidFill>
            <a:srgbClr val="FFCC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339" name="Shape 339"/>
          <p:cNvSpPr/>
          <p:nvPr/>
        </p:nvSpPr>
        <p:spPr>
          <a:xfrm>
            <a:off x="3712841" y="1123043"/>
            <a:ext cx="1711918" cy="292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400"/>
            </a:lvl1pPr>
          </a:lstStyle>
          <a:p>
            <a:r>
              <a:t>SHARED MEMORY</a:t>
            </a:r>
          </a:p>
        </p:txBody>
      </p:sp>
      <p:sp>
        <p:nvSpPr>
          <p:cNvPr id="340" name="Shape 340"/>
          <p:cNvSpPr/>
          <p:nvPr/>
        </p:nvSpPr>
        <p:spPr>
          <a:xfrm>
            <a:off x="4051300" y="2959907"/>
            <a:ext cx="1066800" cy="226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/>
            </a:lvl1pPr>
          </a:lstStyle>
          <a:p>
            <a:r>
              <a:t>…</a:t>
            </a:r>
          </a:p>
        </p:txBody>
      </p:sp>
      <p:sp>
        <p:nvSpPr>
          <p:cNvPr id="341" name="Shape 341"/>
          <p:cNvSpPr/>
          <p:nvPr/>
        </p:nvSpPr>
        <p:spPr>
          <a:xfrm>
            <a:off x="3590131" y="2919971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t</a:t>
            </a:r>
            <a:r>
              <a:rPr baseline="-30428"/>
              <a:t>1</a:t>
            </a:r>
          </a:p>
        </p:txBody>
      </p:sp>
      <p:sp>
        <p:nvSpPr>
          <p:cNvPr id="342" name="Shape 342"/>
          <p:cNvSpPr/>
          <p:nvPr/>
        </p:nvSpPr>
        <p:spPr>
          <a:xfrm>
            <a:off x="3336131" y="1851806"/>
            <a:ext cx="253443" cy="455638"/>
          </a:xfrm>
          <a:prstGeom prst="roundRect">
            <a:avLst>
              <a:gd name="adj" fmla="val 29964"/>
            </a:avLst>
          </a:prstGeom>
          <a:solidFill>
            <a:srgbClr val="FF26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43" name="Shape 343"/>
          <p:cNvSpPr/>
          <p:nvPr/>
        </p:nvSpPr>
        <p:spPr>
          <a:xfrm>
            <a:off x="4813275" y="2595006"/>
            <a:ext cx="906513" cy="958851"/>
          </a:xfrm>
          <a:prstGeom prst="roundRect">
            <a:avLst>
              <a:gd name="adj" fmla="val 14010"/>
            </a:avLst>
          </a:prstGeom>
          <a:solidFill>
            <a:schemeClr val="accent3">
              <a:lumOff val="44000"/>
            </a:schemeClr>
          </a:solidFill>
          <a:ln w="12700" cap="rnd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344" name="Shape 344"/>
          <p:cNvSpPr/>
          <p:nvPr/>
        </p:nvSpPr>
        <p:spPr>
          <a:xfrm>
            <a:off x="4961731" y="2919971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t</a:t>
            </a:r>
            <a:r>
              <a:rPr baseline="-30428"/>
              <a:t>T</a:t>
            </a:r>
          </a:p>
        </p:txBody>
      </p:sp>
      <p:sp>
        <p:nvSpPr>
          <p:cNvPr id="345" name="Shape 345"/>
          <p:cNvSpPr/>
          <p:nvPr/>
        </p:nvSpPr>
        <p:spPr>
          <a:xfrm flipV="1">
            <a:off x="3679031" y="2345287"/>
            <a:ext cx="1" cy="237483"/>
          </a:xfrm>
          <a:prstGeom prst="line">
            <a:avLst/>
          </a:prstGeom>
          <a:ln w="12700">
            <a:solidFill>
              <a:srgbClr val="000000"/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46" name="Shape 346"/>
          <p:cNvSpPr/>
          <p:nvPr/>
        </p:nvSpPr>
        <p:spPr>
          <a:xfrm flipV="1">
            <a:off x="3679031" y="1553829"/>
            <a:ext cx="1" cy="260785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47" name="Shape 347"/>
          <p:cNvSpPr/>
          <p:nvPr/>
        </p:nvSpPr>
        <p:spPr>
          <a:xfrm flipV="1">
            <a:off x="4110831" y="1552682"/>
            <a:ext cx="1" cy="1031768"/>
          </a:xfrm>
          <a:prstGeom prst="line">
            <a:avLst/>
          </a:prstGeom>
          <a:ln w="127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48" name="Shape 348"/>
          <p:cNvSpPr/>
          <p:nvPr/>
        </p:nvSpPr>
        <p:spPr>
          <a:xfrm>
            <a:off x="3768210" y="1851806"/>
            <a:ext cx="253443" cy="455638"/>
          </a:xfrm>
          <a:prstGeom prst="roundRect">
            <a:avLst>
              <a:gd name="adj" fmla="val 29964"/>
            </a:avLst>
          </a:prstGeom>
          <a:solidFill>
            <a:srgbClr val="FF26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49" name="Shape 349"/>
          <p:cNvSpPr/>
          <p:nvPr/>
        </p:nvSpPr>
        <p:spPr>
          <a:xfrm flipV="1">
            <a:off x="5050631" y="1550538"/>
            <a:ext cx="1" cy="254667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50" name="Shape 350"/>
          <p:cNvSpPr/>
          <p:nvPr/>
        </p:nvSpPr>
        <p:spPr>
          <a:xfrm>
            <a:off x="3434159" y="4693330"/>
            <a:ext cx="1353345" cy="3250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54" y="0"/>
                </a:moveTo>
                <a:lnTo>
                  <a:pt x="2154" y="5459"/>
                </a:lnTo>
                <a:lnTo>
                  <a:pt x="0" y="10497"/>
                </a:lnTo>
                <a:lnTo>
                  <a:pt x="2154" y="15560"/>
                </a:lnTo>
                <a:lnTo>
                  <a:pt x="2154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2154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4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constant size</a:t>
            </a:r>
          </a:p>
        </p:txBody>
      </p:sp>
      <p:sp>
        <p:nvSpPr>
          <p:cNvPr id="351" name="Shape 351"/>
          <p:cNvSpPr/>
          <p:nvPr/>
        </p:nvSpPr>
        <p:spPr>
          <a:xfrm>
            <a:off x="4030780" y="5506130"/>
            <a:ext cx="1353345" cy="3250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54" y="0"/>
                </a:moveTo>
                <a:lnTo>
                  <a:pt x="2154" y="5459"/>
                </a:lnTo>
                <a:lnTo>
                  <a:pt x="0" y="10497"/>
                </a:lnTo>
                <a:lnTo>
                  <a:pt x="2154" y="15560"/>
                </a:lnTo>
                <a:lnTo>
                  <a:pt x="2154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2154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4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constant size</a:t>
            </a:r>
          </a:p>
        </p:txBody>
      </p:sp>
      <p:sp>
        <p:nvSpPr>
          <p:cNvPr id="352" name="Shape 352"/>
          <p:cNvSpPr/>
          <p:nvPr/>
        </p:nvSpPr>
        <p:spPr>
          <a:xfrm>
            <a:off x="3570287" y="1931335"/>
            <a:ext cx="218047" cy="226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/>
            </a:lvl1pPr>
          </a:lstStyle>
          <a:p>
            <a:r>
              <a:t>…</a:t>
            </a:r>
          </a:p>
        </p:txBody>
      </p:sp>
      <p:sp>
        <p:nvSpPr>
          <p:cNvPr id="353" name="Shape 353"/>
          <p:cNvSpPr/>
          <p:nvPr/>
        </p:nvSpPr>
        <p:spPr>
          <a:xfrm>
            <a:off x="3274454" y="1931335"/>
            <a:ext cx="376797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l</a:t>
            </a:r>
            <a:r>
              <a:rPr baseline="-30428"/>
              <a:t>1,1</a:t>
            </a:r>
          </a:p>
        </p:txBody>
      </p:sp>
      <p:sp>
        <p:nvSpPr>
          <p:cNvPr id="354" name="Shape 354"/>
          <p:cNvSpPr/>
          <p:nvPr/>
        </p:nvSpPr>
        <p:spPr>
          <a:xfrm>
            <a:off x="3706533" y="1931335"/>
            <a:ext cx="376797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l</a:t>
            </a:r>
            <a:r>
              <a:rPr baseline="-30428"/>
              <a:t>1,V</a:t>
            </a:r>
          </a:p>
        </p:txBody>
      </p:sp>
      <p:sp>
        <p:nvSpPr>
          <p:cNvPr id="355" name="Shape 355"/>
          <p:cNvSpPr/>
          <p:nvPr/>
        </p:nvSpPr>
        <p:spPr>
          <a:xfrm>
            <a:off x="4504391" y="1883198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l</a:t>
            </a:r>
            <a:r>
              <a:rPr baseline="-30428"/>
              <a:t>1,1</a:t>
            </a:r>
          </a:p>
        </p:txBody>
      </p:sp>
      <p:sp>
        <p:nvSpPr>
          <p:cNvPr id="356" name="Shape 356"/>
          <p:cNvSpPr/>
          <p:nvPr/>
        </p:nvSpPr>
        <p:spPr>
          <a:xfrm>
            <a:off x="4987270" y="1883198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l</a:t>
            </a:r>
            <a:r>
              <a:rPr baseline="-30428"/>
              <a:t>1,V</a:t>
            </a:r>
          </a:p>
        </p:txBody>
      </p:sp>
      <p:sp>
        <p:nvSpPr>
          <p:cNvPr id="357" name="Shape 357"/>
          <p:cNvSpPr/>
          <p:nvPr/>
        </p:nvSpPr>
        <p:spPr>
          <a:xfrm>
            <a:off x="4676399" y="1809635"/>
            <a:ext cx="749302" cy="519905"/>
          </a:xfrm>
          <a:prstGeom prst="roundRect">
            <a:avLst>
              <a:gd name="adj" fmla="val 19034"/>
            </a:avLst>
          </a:prstGeom>
          <a:solidFill>
            <a:srgbClr val="AA7942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58" name="Shape 358"/>
          <p:cNvSpPr/>
          <p:nvPr/>
        </p:nvSpPr>
        <p:spPr>
          <a:xfrm>
            <a:off x="4707870" y="1841769"/>
            <a:ext cx="253443" cy="455638"/>
          </a:xfrm>
          <a:prstGeom prst="roundRect">
            <a:avLst>
              <a:gd name="adj" fmla="val 29964"/>
            </a:avLst>
          </a:prstGeom>
          <a:solidFill>
            <a:srgbClr val="FF26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59" name="Shape 359"/>
          <p:cNvSpPr/>
          <p:nvPr/>
        </p:nvSpPr>
        <p:spPr>
          <a:xfrm>
            <a:off x="5139949" y="1841769"/>
            <a:ext cx="253443" cy="455638"/>
          </a:xfrm>
          <a:prstGeom prst="roundRect">
            <a:avLst>
              <a:gd name="adj" fmla="val 29964"/>
            </a:avLst>
          </a:prstGeom>
          <a:solidFill>
            <a:srgbClr val="FF26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60" name="Shape 360"/>
          <p:cNvSpPr/>
          <p:nvPr/>
        </p:nvSpPr>
        <p:spPr>
          <a:xfrm>
            <a:off x="4942027" y="1921298"/>
            <a:ext cx="218046" cy="226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/>
            </a:lvl1pPr>
          </a:lstStyle>
          <a:p>
            <a:r>
              <a:t>…</a:t>
            </a:r>
          </a:p>
        </p:txBody>
      </p:sp>
      <p:sp>
        <p:nvSpPr>
          <p:cNvPr id="361" name="Shape 361"/>
          <p:cNvSpPr/>
          <p:nvPr/>
        </p:nvSpPr>
        <p:spPr>
          <a:xfrm>
            <a:off x="4646193" y="1921298"/>
            <a:ext cx="376797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l</a:t>
            </a:r>
            <a:r>
              <a:rPr baseline="-30428"/>
              <a:t>T,1</a:t>
            </a:r>
          </a:p>
        </p:txBody>
      </p:sp>
      <p:sp>
        <p:nvSpPr>
          <p:cNvPr id="362" name="Shape 362"/>
          <p:cNvSpPr/>
          <p:nvPr/>
        </p:nvSpPr>
        <p:spPr>
          <a:xfrm>
            <a:off x="5078272" y="1921298"/>
            <a:ext cx="376797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l</a:t>
            </a:r>
            <a:r>
              <a:rPr baseline="-30428"/>
              <a:t>T,V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>
            <a:spLocks noGrp="1"/>
          </p:cNvSpPr>
          <p:nvPr>
            <p:ph type="body" sz="half" idx="1"/>
          </p:nvPr>
        </p:nvSpPr>
        <p:spPr>
          <a:xfrm>
            <a:off x="2512913" y="758256"/>
            <a:ext cx="4190902" cy="5845077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>
              <a:spcBef>
                <a:spcPts val="300"/>
              </a:spcBef>
              <a:buFont typeface="Arial"/>
              <a:defRPr sz="1600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store pairs </a:t>
            </a:r>
            <a:r>
              <a:rPr i="1"/>
              <a:t>(value,timestamp)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clock determines expired nodes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expired nodes not removed</a:t>
            </a:r>
            <a:endParaRPr i="1"/>
          </a:p>
          <a:p>
            <a:pPr marL="0" lvl="1" indent="228600">
              <a:spcBef>
                <a:spcPts val="300"/>
              </a:spcBef>
              <a:buSzTx/>
              <a:buNone/>
              <a:defRPr sz="1600"/>
            </a:pPr>
            <a:r>
              <a:rPr i="1"/>
              <a:t>  </a:t>
            </a:r>
          </a:p>
          <a:p>
            <a:pPr marL="0" indent="0" algn="ctr">
              <a:buSzTx/>
              <a:buNone/>
              <a:defRPr sz="1800" b="1"/>
            </a:pPr>
            <a:r>
              <a:t>special nodes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rPr b="1"/>
              <a:t>sentinel node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600"/>
            </a:pPr>
            <a:r>
              <a:rPr b="1"/>
              <a:t>  </a:t>
            </a:r>
            <a:r>
              <a:t>has max </a:t>
            </a:r>
            <a:r>
              <a:rPr i="1"/>
              <a:t>timestamp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600"/>
            </a:pPr>
            <a:r>
              <a:rPr i="1"/>
              <a:t>  </a:t>
            </a:r>
            <a:r>
              <a:t>does not correspond to any actual write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rPr b="1"/>
              <a:t>head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600"/>
            </a:pPr>
            <a:r>
              <a:rPr b="1"/>
              <a:t>  </a:t>
            </a:r>
            <a:r>
              <a:t>only node to contain an expired write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600"/>
            </a:pPr>
            <a:r>
              <a:t>  followed by a non-expired write</a:t>
            </a:r>
          </a:p>
        </p:txBody>
      </p:sp>
      <p:sp>
        <p:nvSpPr>
          <p:cNvPr id="365" name="Shape 3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Variable Write Lists (T-CDLL)</a:t>
            </a:r>
          </a:p>
        </p:txBody>
      </p:sp>
      <p:pic>
        <p:nvPicPr>
          <p:cNvPr id="366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5268" y="1125422"/>
            <a:ext cx="7446192" cy="13131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Variable Write Lists (T-CDLL)</a:t>
            </a:r>
          </a:p>
        </p:txBody>
      </p:sp>
      <p:pic>
        <p:nvPicPr>
          <p:cNvPr id="369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5268" y="1125422"/>
            <a:ext cx="7446192" cy="1313142"/>
          </a:xfrm>
          <a:prstGeom prst="rect">
            <a:avLst/>
          </a:prstGeom>
          <a:ln w="12700">
            <a:miter lim="400000"/>
          </a:ln>
        </p:spPr>
      </p:pic>
      <p:sp>
        <p:nvSpPr>
          <p:cNvPr id="370" name="Shape 370"/>
          <p:cNvSpPr/>
          <p:nvPr/>
        </p:nvSpPr>
        <p:spPr>
          <a:xfrm>
            <a:off x="4966096" y="1455785"/>
            <a:ext cx="766764" cy="438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5995"/>
                </a:lnTo>
                <a:lnTo>
                  <a:pt x="6429" y="15995"/>
                </a:lnTo>
                <a:lnTo>
                  <a:pt x="8586" y="21600"/>
                </a:lnTo>
                <a:lnTo>
                  <a:pt x="10744" y="15995"/>
                </a:lnTo>
                <a:lnTo>
                  <a:pt x="21600" y="15995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4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sentinel</a:t>
            </a:r>
          </a:p>
        </p:txBody>
      </p:sp>
      <p:sp>
        <p:nvSpPr>
          <p:cNvPr id="371" name="Shape 371"/>
          <p:cNvSpPr/>
          <p:nvPr/>
        </p:nvSpPr>
        <p:spPr>
          <a:xfrm>
            <a:off x="2362596" y="1495274"/>
            <a:ext cx="526654" cy="4095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7142"/>
                </a:lnTo>
                <a:lnTo>
                  <a:pt x="9359" y="17142"/>
                </a:lnTo>
                <a:lnTo>
                  <a:pt x="12501" y="21600"/>
                </a:lnTo>
                <a:lnTo>
                  <a:pt x="15626" y="17142"/>
                </a:lnTo>
                <a:lnTo>
                  <a:pt x="21600" y="17142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4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head</a:t>
            </a:r>
          </a:p>
        </p:txBody>
      </p:sp>
      <p:sp>
        <p:nvSpPr>
          <p:cNvPr id="372" name="Shape 372"/>
          <p:cNvSpPr>
            <a:spLocks noGrp="1"/>
          </p:cNvSpPr>
          <p:nvPr>
            <p:ph type="body" sz="half" idx="1"/>
          </p:nvPr>
        </p:nvSpPr>
        <p:spPr>
          <a:xfrm>
            <a:off x="2512913" y="758256"/>
            <a:ext cx="4190902" cy="5845077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>
              <a:spcBef>
                <a:spcPts val="300"/>
              </a:spcBef>
              <a:buFont typeface="Arial"/>
              <a:defRPr sz="1600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store pairs </a:t>
            </a:r>
            <a:r>
              <a:rPr i="1"/>
              <a:t>(value,timestamp)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clock determines expired nodes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expired nodes not removed</a:t>
            </a:r>
            <a:endParaRPr i="1"/>
          </a:p>
          <a:p>
            <a:pPr marL="0" lvl="1" indent="228600">
              <a:spcBef>
                <a:spcPts val="300"/>
              </a:spcBef>
              <a:buSzTx/>
              <a:buNone/>
              <a:defRPr sz="1600"/>
            </a:pPr>
            <a:r>
              <a:rPr i="1"/>
              <a:t>  </a:t>
            </a:r>
          </a:p>
          <a:p>
            <a:pPr marL="0" indent="0" algn="ctr">
              <a:buSzTx/>
              <a:buNone/>
              <a:defRPr sz="1800" b="1"/>
            </a:pPr>
            <a:r>
              <a:t>special nodes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rPr b="1"/>
              <a:t>sentinel node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600"/>
            </a:pPr>
            <a:r>
              <a:rPr b="1"/>
              <a:t>  </a:t>
            </a:r>
            <a:r>
              <a:t>has max </a:t>
            </a:r>
            <a:r>
              <a:rPr i="1"/>
              <a:t>timestamp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600"/>
            </a:pPr>
            <a:r>
              <a:rPr i="1"/>
              <a:t>  </a:t>
            </a:r>
            <a:r>
              <a:t>does not correspond to any actual write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rPr b="1"/>
              <a:t>head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600"/>
            </a:pPr>
            <a:r>
              <a:rPr b="1"/>
              <a:t>  </a:t>
            </a:r>
            <a:r>
              <a:t>only node to contain an expired write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600"/>
            </a:pPr>
            <a:r>
              <a:t>  followed by a non-expired write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Shape 374"/>
          <p:cNvSpPr/>
          <p:nvPr/>
        </p:nvSpPr>
        <p:spPr>
          <a:xfrm>
            <a:off x="1223317" y="2471785"/>
            <a:ext cx="1820566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400"/>
            </a:lvl1pPr>
          </a:lstStyle>
          <a:p>
            <a:r>
              <a:t>expired nodes</a:t>
            </a:r>
          </a:p>
        </p:txBody>
      </p:sp>
      <p:sp>
        <p:nvSpPr>
          <p:cNvPr id="375" name="Shape 37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Variable Write Lists (T-CDLL)</a:t>
            </a:r>
          </a:p>
        </p:txBody>
      </p:sp>
      <p:pic>
        <p:nvPicPr>
          <p:cNvPr id="376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5268" y="1125422"/>
            <a:ext cx="7446192" cy="1313142"/>
          </a:xfrm>
          <a:prstGeom prst="rect">
            <a:avLst/>
          </a:prstGeom>
          <a:ln w="12700">
            <a:miter lim="400000"/>
          </a:ln>
        </p:spPr>
      </p:pic>
      <p:sp>
        <p:nvSpPr>
          <p:cNvPr id="377" name="Shape 377"/>
          <p:cNvSpPr/>
          <p:nvPr/>
        </p:nvSpPr>
        <p:spPr>
          <a:xfrm>
            <a:off x="4966096" y="1455785"/>
            <a:ext cx="766764" cy="438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5995"/>
                </a:lnTo>
                <a:lnTo>
                  <a:pt x="6429" y="15995"/>
                </a:lnTo>
                <a:lnTo>
                  <a:pt x="8586" y="21600"/>
                </a:lnTo>
                <a:lnTo>
                  <a:pt x="10744" y="15995"/>
                </a:lnTo>
                <a:lnTo>
                  <a:pt x="21600" y="15995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4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sentinel</a:t>
            </a:r>
          </a:p>
        </p:txBody>
      </p:sp>
      <p:sp>
        <p:nvSpPr>
          <p:cNvPr id="378" name="Shape 378"/>
          <p:cNvSpPr/>
          <p:nvPr/>
        </p:nvSpPr>
        <p:spPr>
          <a:xfrm>
            <a:off x="2362596" y="1495274"/>
            <a:ext cx="526654" cy="4095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7142"/>
                </a:lnTo>
                <a:lnTo>
                  <a:pt x="9359" y="17142"/>
                </a:lnTo>
                <a:lnTo>
                  <a:pt x="12501" y="21600"/>
                </a:lnTo>
                <a:lnTo>
                  <a:pt x="15626" y="17142"/>
                </a:lnTo>
                <a:lnTo>
                  <a:pt x="21600" y="17142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4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head</a:t>
            </a:r>
          </a:p>
        </p:txBody>
      </p:sp>
      <p:sp>
        <p:nvSpPr>
          <p:cNvPr id="379" name="Shape 379"/>
          <p:cNvSpPr/>
          <p:nvPr/>
        </p:nvSpPr>
        <p:spPr>
          <a:xfrm flipV="1">
            <a:off x="3132931" y="1342309"/>
            <a:ext cx="1" cy="1412551"/>
          </a:xfrm>
          <a:prstGeom prst="line">
            <a:avLst/>
          </a:prstGeom>
          <a:ln w="25400">
            <a:solidFill>
              <a:srgbClr val="FF2600"/>
            </a:solidFill>
            <a:prstDash val="sysDot"/>
            <a:miter lim="400000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80" name="Shape 380"/>
          <p:cNvSpPr/>
          <p:nvPr/>
        </p:nvSpPr>
        <p:spPr>
          <a:xfrm>
            <a:off x="3221980" y="2509885"/>
            <a:ext cx="2558108" cy="1"/>
          </a:xfrm>
          <a:prstGeom prst="line">
            <a:avLst/>
          </a:prstGeom>
          <a:ln w="12700">
            <a:solidFill>
              <a:srgbClr val="000000"/>
            </a:solidFill>
            <a:headEnd type="triangle" len="sm"/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81" name="Shape 381"/>
          <p:cNvSpPr/>
          <p:nvPr/>
        </p:nvSpPr>
        <p:spPr>
          <a:xfrm flipH="1" flipV="1">
            <a:off x="1365249" y="2509885"/>
            <a:ext cx="1678634" cy="1"/>
          </a:xfrm>
          <a:prstGeom prst="line">
            <a:avLst/>
          </a:prstGeom>
          <a:ln w="12700">
            <a:solidFill>
              <a:srgbClr val="000000"/>
            </a:solidFill>
            <a:headEnd type="triangle" len="sm"/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82" name="Shape 382"/>
          <p:cNvSpPr/>
          <p:nvPr/>
        </p:nvSpPr>
        <p:spPr>
          <a:xfrm>
            <a:off x="3509317" y="2471785"/>
            <a:ext cx="2103438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400"/>
            </a:lvl1pPr>
          </a:lstStyle>
          <a:p>
            <a:r>
              <a:t>actual variable write list </a:t>
            </a:r>
          </a:p>
        </p:txBody>
      </p:sp>
      <p:sp>
        <p:nvSpPr>
          <p:cNvPr id="383" name="Shape 383"/>
          <p:cNvSpPr>
            <a:spLocks noGrp="1"/>
          </p:cNvSpPr>
          <p:nvPr>
            <p:ph type="body" sz="half" idx="1"/>
          </p:nvPr>
        </p:nvSpPr>
        <p:spPr>
          <a:xfrm>
            <a:off x="2512913" y="758256"/>
            <a:ext cx="4190902" cy="5845077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>
              <a:spcBef>
                <a:spcPts val="300"/>
              </a:spcBef>
              <a:buFont typeface="Arial"/>
              <a:defRPr sz="1600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store pairs </a:t>
            </a:r>
            <a:r>
              <a:rPr i="1"/>
              <a:t>(value,timestamp)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clock determines expired nodes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expired nodes not removed</a:t>
            </a:r>
            <a:endParaRPr i="1"/>
          </a:p>
          <a:p>
            <a:pPr marL="0" lvl="1" indent="228600">
              <a:spcBef>
                <a:spcPts val="300"/>
              </a:spcBef>
              <a:buSzTx/>
              <a:buNone/>
              <a:defRPr sz="1600"/>
            </a:pPr>
            <a:r>
              <a:rPr i="1"/>
              <a:t>  </a:t>
            </a:r>
          </a:p>
          <a:p>
            <a:pPr marL="0" indent="0" algn="ctr">
              <a:buSzTx/>
              <a:buNone/>
              <a:defRPr sz="1800" b="1"/>
            </a:pPr>
            <a:r>
              <a:t>special nodes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rPr b="1"/>
              <a:t>sentinel node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600"/>
            </a:pPr>
            <a:r>
              <a:rPr b="1"/>
              <a:t>  </a:t>
            </a:r>
            <a:r>
              <a:t>has max </a:t>
            </a:r>
            <a:r>
              <a:rPr i="1"/>
              <a:t>timestamp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600"/>
            </a:pPr>
            <a:r>
              <a:rPr i="1"/>
              <a:t>  </a:t>
            </a:r>
            <a:r>
              <a:t>does not correspond to any actual write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rPr b="1"/>
              <a:t>head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600"/>
            </a:pPr>
            <a:r>
              <a:rPr b="1"/>
              <a:t>  </a:t>
            </a:r>
            <a:r>
              <a:t>only node to contain an expired write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600"/>
            </a:pPr>
            <a:r>
              <a:t>  followed by a non-expired write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Relaxed Memory Consistency</a:t>
            </a:r>
          </a:p>
        </p:txBody>
      </p:sp>
      <p:sp>
        <p:nvSpPr>
          <p:cNvPr id="91" name="Shape 91"/>
          <p:cNvSpPr>
            <a:spLocks noGrp="1"/>
          </p:cNvSpPr>
          <p:nvPr>
            <p:ph type="body" idx="1"/>
          </p:nvPr>
        </p:nvSpPr>
        <p:spPr>
          <a:xfrm>
            <a:off x="1272033" y="758256"/>
            <a:ext cx="6599934" cy="5845077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800"/>
            </a:pPr>
            <a:endParaRPr/>
          </a:p>
          <a:p>
            <a:pPr marL="0" indent="0">
              <a:buSzTx/>
              <a:buNone/>
              <a:defRPr b="1"/>
            </a:pPr>
            <a:endParaRPr/>
          </a:p>
          <a:p>
            <a:pPr marL="0" indent="0">
              <a:buSzTx/>
              <a:buNone/>
              <a:defRPr sz="1800" b="1"/>
            </a:pPr>
            <a:endParaRPr/>
          </a:p>
          <a:p>
            <a:pPr marL="0" indent="0">
              <a:buSzTx/>
              <a:buNone/>
              <a:defRPr sz="1800" b="1"/>
            </a:pPr>
            <a:endParaRPr/>
          </a:p>
          <a:p>
            <a:pPr marL="0" indent="0">
              <a:buSzTx/>
              <a:buNone/>
              <a:defRPr b="1"/>
            </a:pPr>
            <a:endParaRPr/>
          </a:p>
          <a:p>
            <a:pPr marL="0" lvl="3" indent="1577339">
              <a:buSzTx/>
              <a:buNone/>
              <a:defRPr sz="1800" b="1"/>
            </a:pPr>
            <a:endParaRPr/>
          </a:p>
          <a:p>
            <a:pPr marL="0" indent="0">
              <a:buSzTx/>
              <a:buNone/>
              <a:defRPr sz="1800" b="1"/>
            </a:pPr>
            <a:endParaRPr/>
          </a:p>
          <a:p>
            <a:pPr marL="0" indent="0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r>
              <a:t>sequential consistency (SC)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memory operations executed in program order within each thread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changes to the shared memory immediately visible to all threads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relatively simple to reason about but not realistic</a:t>
            </a:r>
          </a:p>
          <a:p>
            <a:pPr>
              <a:spcBef>
                <a:spcPts val="300"/>
              </a:spcBef>
              <a:buFont typeface="Arial"/>
              <a:defRPr sz="1800"/>
            </a:pPr>
            <a:endParaRPr/>
          </a:p>
          <a:p>
            <a:pPr marL="0" indent="0" algn="ctr">
              <a:buSzTx/>
              <a:buNone/>
              <a:defRPr sz="1800" b="1"/>
            </a:pPr>
            <a:r>
              <a:t>weak memory models (WMMs)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memory operations may be reordered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used in practice to fully exploit modern hardware</a:t>
            </a:r>
          </a:p>
        </p:txBody>
      </p:sp>
      <p:sp>
        <p:nvSpPr>
          <p:cNvPr id="92" name="Shape 92"/>
          <p:cNvSpPr/>
          <p:nvPr/>
        </p:nvSpPr>
        <p:spPr>
          <a:xfrm>
            <a:off x="3441675" y="2348020"/>
            <a:ext cx="906513" cy="958851"/>
          </a:xfrm>
          <a:prstGeom prst="roundRect">
            <a:avLst>
              <a:gd name="adj" fmla="val 14010"/>
            </a:avLst>
          </a:prstGeom>
          <a:solidFill>
            <a:schemeClr val="accent3">
              <a:lumOff val="44000"/>
            </a:schemeClr>
          </a:solidFill>
          <a:ln w="12700" cap="rnd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 sz="16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93" name="Shape 93"/>
          <p:cNvSpPr/>
          <p:nvPr/>
        </p:nvSpPr>
        <p:spPr>
          <a:xfrm>
            <a:off x="3445916" y="1231900"/>
            <a:ext cx="2277568" cy="547903"/>
          </a:xfrm>
          <a:prstGeom prst="roundRect">
            <a:avLst>
              <a:gd name="adj" fmla="val 16667"/>
            </a:avLst>
          </a:prstGeom>
          <a:solidFill>
            <a:srgbClr val="FFCC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94" name="Shape 94"/>
          <p:cNvSpPr/>
          <p:nvPr/>
        </p:nvSpPr>
        <p:spPr>
          <a:xfrm>
            <a:off x="3712841" y="1359688"/>
            <a:ext cx="1711918" cy="292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400"/>
            </a:lvl1pPr>
          </a:lstStyle>
          <a:p>
            <a:r>
              <a:t>SHARED MEMORY</a:t>
            </a:r>
          </a:p>
        </p:txBody>
      </p:sp>
      <p:sp>
        <p:nvSpPr>
          <p:cNvPr id="95" name="Shape 95"/>
          <p:cNvSpPr/>
          <p:nvPr/>
        </p:nvSpPr>
        <p:spPr>
          <a:xfrm>
            <a:off x="3590131" y="2661316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t</a:t>
            </a:r>
            <a:r>
              <a:rPr baseline="-30428"/>
              <a:t>1</a:t>
            </a:r>
          </a:p>
        </p:txBody>
      </p:sp>
      <p:sp>
        <p:nvSpPr>
          <p:cNvPr id="96" name="Shape 96"/>
          <p:cNvSpPr/>
          <p:nvPr/>
        </p:nvSpPr>
        <p:spPr>
          <a:xfrm>
            <a:off x="4813275" y="2349051"/>
            <a:ext cx="906513" cy="958851"/>
          </a:xfrm>
          <a:prstGeom prst="roundRect">
            <a:avLst>
              <a:gd name="adj" fmla="val 14010"/>
            </a:avLst>
          </a:prstGeom>
          <a:solidFill>
            <a:schemeClr val="accent3">
              <a:lumOff val="44000"/>
            </a:schemeClr>
          </a:solidFill>
          <a:ln w="12700" cap="rnd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97" name="Shape 97"/>
          <p:cNvSpPr/>
          <p:nvPr/>
        </p:nvSpPr>
        <p:spPr>
          <a:xfrm>
            <a:off x="4961731" y="2712116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t</a:t>
            </a:r>
            <a:r>
              <a:rPr baseline="-30428"/>
              <a:t>N</a:t>
            </a:r>
          </a:p>
        </p:txBody>
      </p:sp>
      <p:sp>
        <p:nvSpPr>
          <p:cNvPr id="98" name="Shape 98"/>
          <p:cNvSpPr/>
          <p:nvPr/>
        </p:nvSpPr>
        <p:spPr>
          <a:xfrm flipV="1">
            <a:off x="3894931" y="1794870"/>
            <a:ext cx="1" cy="542845"/>
          </a:xfrm>
          <a:prstGeom prst="line">
            <a:avLst/>
          </a:prstGeom>
          <a:ln w="12700">
            <a:solidFill>
              <a:srgbClr val="000000"/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99" name="Shape 99"/>
          <p:cNvSpPr/>
          <p:nvPr/>
        </p:nvSpPr>
        <p:spPr>
          <a:xfrm flipV="1">
            <a:off x="5266531" y="1794870"/>
            <a:ext cx="1" cy="542845"/>
          </a:xfrm>
          <a:prstGeom prst="line">
            <a:avLst/>
          </a:prstGeom>
          <a:ln w="12700">
            <a:solidFill>
              <a:srgbClr val="000000"/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0" name="Shape 100"/>
          <p:cNvSpPr/>
          <p:nvPr/>
        </p:nvSpPr>
        <p:spPr>
          <a:xfrm>
            <a:off x="4051300" y="2744007"/>
            <a:ext cx="1066800" cy="226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/>
            </a:lvl1pPr>
          </a:lstStyle>
          <a:p>
            <a:r>
              <a:t>…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Auxiliary Data Structures</a:t>
            </a:r>
          </a:p>
        </p:txBody>
      </p:sp>
      <p:sp>
        <p:nvSpPr>
          <p:cNvPr id="386" name="Shape 386"/>
          <p:cNvSpPr>
            <a:spLocks noGrp="1"/>
          </p:cNvSpPr>
          <p:nvPr>
            <p:ph type="body" sz="half" idx="1"/>
          </p:nvPr>
        </p:nvSpPr>
        <p:spPr>
          <a:xfrm>
            <a:off x="2444105" y="758256"/>
            <a:ext cx="4255790" cy="5845077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sz="1800" b="1"/>
            </a:pPr>
            <a:r>
              <a:t>parameters</a:t>
            </a: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T </a:t>
            </a:r>
            <a:r>
              <a:rPr b="0">
                <a:latin typeface="Arial"/>
                <a:ea typeface="Arial"/>
                <a:cs typeface="Arial"/>
                <a:sym typeface="Arial"/>
              </a:rPr>
              <a:t>max no. of threads</a:t>
            </a:r>
            <a:endParaRPr>
              <a:solidFill>
                <a:srgbClr val="942192"/>
              </a:solidFill>
            </a:endParaRP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V </a:t>
            </a:r>
            <a:r>
              <a:rPr b="0">
                <a:latin typeface="Arial"/>
                <a:ea typeface="Arial"/>
                <a:cs typeface="Arial"/>
                <a:sym typeface="Arial"/>
              </a:rPr>
              <a:t>max no. of tracked locations (or write lists)</a:t>
            </a:r>
            <a:endParaRPr>
              <a:solidFill>
                <a:srgbClr val="942192"/>
              </a:solidFill>
            </a:endParaRP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N </a:t>
            </a:r>
            <a:r>
              <a:rPr b="0">
                <a:latin typeface="Arial"/>
                <a:ea typeface="Arial"/>
                <a:cs typeface="Arial"/>
                <a:sym typeface="Arial"/>
              </a:rPr>
              <a:t>max no. of nodes for each variable write list</a:t>
            </a:r>
            <a:endParaRPr>
              <a:solidFill>
                <a:srgbClr val="94219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K </a:t>
            </a:r>
            <a:r>
              <a:rPr b="0">
                <a:latin typeface="Arial"/>
                <a:ea typeface="Arial"/>
                <a:cs typeface="Arial"/>
                <a:sym typeface="Arial"/>
              </a:rPr>
              <a:t>max timestamp</a:t>
            </a:r>
          </a:p>
          <a:p>
            <a:pPr marL="0" indent="0" algn="ctr">
              <a:buSzTx/>
              <a:buNone/>
              <a:defRPr sz="1800" b="1"/>
            </a:pPr>
            <a:endParaRPr b="0">
              <a:latin typeface="Arial"/>
              <a:ea typeface="Arial"/>
              <a:cs typeface="Arial"/>
              <a:sym typeface="Arial"/>
            </a:endParaRPr>
          </a:p>
          <a:p>
            <a:pPr marL="0" indent="0" algn="ctr">
              <a:buSzTx/>
              <a:buNone/>
              <a:defRPr sz="1800" b="1"/>
            </a:pPr>
            <a:r>
              <a:t>variables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t>   </a:t>
            </a:r>
            <a:r>
              <a:rPr>
                <a:solidFill>
                  <a:srgbClr val="942192"/>
                </a:solidFill>
              </a:rPr>
              <a:t>int clock;</a:t>
            </a:r>
          </a:p>
          <a:p>
            <a:pPr marL="0" indent="0">
              <a:spcBef>
                <a:spcPts val="300"/>
              </a:spcBef>
              <a:buSzTx/>
              <a:buNone/>
              <a:defRPr sz="500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variable write lists</a:t>
            </a:r>
          </a:p>
          <a:p>
            <a:pPr marL="0" lvl="2" indent="4572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t> </a:t>
            </a:r>
            <a:r>
              <a:rPr>
                <a:solidFill>
                  <a:srgbClr val="942192"/>
                </a:solidFill>
              </a:rPr>
              <a:t>int value[V][N+1],</a:t>
            </a:r>
          </a:p>
          <a:p>
            <a:pPr marL="0" lvl="3" indent="6858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   tstamp[V][N+1],</a:t>
            </a:r>
          </a:p>
          <a:p>
            <a:pPr marL="0" lvl="3" indent="6858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   prev[V][N+1],</a:t>
            </a:r>
          </a:p>
          <a:p>
            <a:pPr marL="0" lvl="3" indent="6858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   next[V][N+1];</a:t>
            </a:r>
          </a:p>
          <a:p>
            <a:pPr marL="0" indent="0">
              <a:spcBef>
                <a:spcPts val="300"/>
              </a:spcBef>
              <a:buSzTx/>
              <a:buNone/>
              <a:defRPr sz="500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last values and timestamps</a:t>
            </a:r>
          </a:p>
          <a:p>
            <a:pPr marL="0" lvl="2" indent="4572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t> </a:t>
            </a:r>
            <a:r>
              <a:rPr>
                <a:solidFill>
                  <a:srgbClr val="942192"/>
                </a:solidFill>
              </a:rPr>
              <a:t>int last_value[V][T],</a:t>
            </a:r>
          </a:p>
          <a:p>
            <a:pPr marL="0" lvl="3" indent="6858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   last_tstamp[V][T];</a:t>
            </a:r>
          </a:p>
          <a:p>
            <a:pPr marL="0" indent="0">
              <a:spcBef>
                <a:spcPts val="300"/>
              </a:spcBef>
              <a:buSzTx/>
              <a:buNone/>
              <a:defRPr sz="500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max timestamp so far</a:t>
            </a:r>
          </a:p>
          <a:p>
            <a:pPr marL="0" lvl="2" indent="4572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t> </a:t>
            </a:r>
            <a:r>
              <a:rPr>
                <a:solidFill>
                  <a:srgbClr val="942192"/>
                </a:solidFill>
              </a:rPr>
              <a:t>int max_tstamp[T];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eTSO-SMA: read operation</a:t>
            </a:r>
          </a:p>
        </p:txBody>
      </p:sp>
      <p:sp>
        <p:nvSpPr>
          <p:cNvPr id="389" name="Shape 389"/>
          <p:cNvSpPr>
            <a:spLocks noGrp="1"/>
          </p:cNvSpPr>
          <p:nvPr>
            <p:ph type="body" idx="1"/>
          </p:nvPr>
        </p:nvSpPr>
        <p:spPr>
          <a:xfrm>
            <a:off x="2108200" y="761332"/>
            <a:ext cx="4879133" cy="5842001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clock_update() {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tmp = *;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assume(clock &lt;= tmp &amp;&amp; tmp &lt;= K); 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clock = tmp;</a:t>
            </a: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}</a:t>
            </a: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read(int v, int t) {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clock_update();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if (last_tstamp[v][t] &gt; clock)</a:t>
            </a:r>
          </a:p>
          <a:p>
            <a:pPr marL="0" lvl="2" indent="4572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return last_value[v][t];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node = *;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assume(node &lt; N &amp;&amp; 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       tstamp[v][node] &lt;= clock &amp;&amp;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       tstamp[v][next[v][node]] &gt; clock);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return value[v][node];</a:t>
            </a: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eTSO-SMA: read operation</a:t>
            </a:r>
          </a:p>
        </p:txBody>
      </p:sp>
      <p:sp>
        <p:nvSpPr>
          <p:cNvPr id="392" name="Shape 392"/>
          <p:cNvSpPr>
            <a:spLocks noGrp="1"/>
          </p:cNvSpPr>
          <p:nvPr>
            <p:ph type="body" idx="1"/>
          </p:nvPr>
        </p:nvSpPr>
        <p:spPr>
          <a:xfrm>
            <a:off x="2108200" y="761332"/>
            <a:ext cx="4879133" cy="5842001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clock_update() {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tmp = *;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assume(clock &lt;= tmp &amp;&amp; tmp &lt;= K); 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clock = tmp;</a:t>
            </a: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}</a:t>
            </a: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read(int v, int t) {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clock_update();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if (last_tstamp[v][t] &gt; clock)</a:t>
            </a:r>
          </a:p>
          <a:p>
            <a:pPr marL="0" lvl="2" indent="4572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return last_value[v][t];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node = *;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assume(node &lt; N &amp;&amp; 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       tstamp[v][node] &lt;= clock &amp;&amp;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       tstamp[v][next[v][node]] &gt; clock);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return value[v][node];</a:t>
            </a: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}</a:t>
            </a:r>
          </a:p>
        </p:txBody>
      </p:sp>
      <p:sp>
        <p:nvSpPr>
          <p:cNvPr id="393" name="Shape 393"/>
          <p:cNvSpPr/>
          <p:nvPr/>
        </p:nvSpPr>
        <p:spPr>
          <a:xfrm>
            <a:off x="2260600" y="1116310"/>
            <a:ext cx="3748088" cy="736601"/>
          </a:xfrm>
          <a:prstGeom prst="roundRect">
            <a:avLst>
              <a:gd name="adj" fmla="val 7958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394" name="Shape 394"/>
          <p:cNvSpPr/>
          <p:nvPr/>
        </p:nvSpPr>
        <p:spPr>
          <a:xfrm>
            <a:off x="5970389" y="1237035"/>
            <a:ext cx="1942307" cy="556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95" y="0"/>
                </a:moveTo>
                <a:lnTo>
                  <a:pt x="1395" y="3978"/>
                </a:lnTo>
                <a:lnTo>
                  <a:pt x="0" y="6953"/>
                </a:lnTo>
                <a:lnTo>
                  <a:pt x="1395" y="9929"/>
                </a:lnTo>
                <a:lnTo>
                  <a:pt x="1395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1395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clock follows</a:t>
            </a:r>
          </a:p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non-decreasing order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eTSO-SMA: read operation</a:t>
            </a:r>
          </a:p>
        </p:txBody>
      </p:sp>
      <p:sp>
        <p:nvSpPr>
          <p:cNvPr id="397" name="Shape 397"/>
          <p:cNvSpPr>
            <a:spLocks noGrp="1"/>
          </p:cNvSpPr>
          <p:nvPr>
            <p:ph type="body" idx="1"/>
          </p:nvPr>
        </p:nvSpPr>
        <p:spPr>
          <a:xfrm>
            <a:off x="2108200" y="761332"/>
            <a:ext cx="4879133" cy="5842001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clock_update() {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tmp = *;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assume(clock &lt;= tmp &amp;&amp; tmp &lt;= K); 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clock = tmp;</a:t>
            </a: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}</a:t>
            </a: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read(int v, int t) {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clock_update();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if (last_tstamp[v][t] &gt; clock)</a:t>
            </a:r>
          </a:p>
          <a:p>
            <a:pPr marL="0" lvl="2" indent="4572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return last_value[v][t];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node = *;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assume(node &lt; N &amp;&amp; 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       tstamp[v][node] &lt;= clock &amp;&amp;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       tstamp[v][next[v][node]] &gt; clock);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return value[v][node];</a:t>
            </a: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}</a:t>
            </a:r>
          </a:p>
        </p:txBody>
      </p:sp>
      <p:sp>
        <p:nvSpPr>
          <p:cNvPr id="398" name="Shape 398"/>
          <p:cNvSpPr/>
          <p:nvPr/>
        </p:nvSpPr>
        <p:spPr>
          <a:xfrm>
            <a:off x="2260600" y="3179814"/>
            <a:ext cx="3400674" cy="556023"/>
          </a:xfrm>
          <a:prstGeom prst="roundRect">
            <a:avLst>
              <a:gd name="adj" fmla="val 10542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399" name="Shape 399"/>
          <p:cNvSpPr/>
          <p:nvPr/>
        </p:nvSpPr>
        <p:spPr>
          <a:xfrm>
            <a:off x="2260600" y="1116310"/>
            <a:ext cx="3748088" cy="736601"/>
          </a:xfrm>
          <a:prstGeom prst="roundRect">
            <a:avLst>
              <a:gd name="adj" fmla="val 7958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400" name="Shape 400"/>
          <p:cNvSpPr/>
          <p:nvPr/>
        </p:nvSpPr>
        <p:spPr>
          <a:xfrm>
            <a:off x="5970389" y="1237035"/>
            <a:ext cx="1942307" cy="556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95" y="0"/>
                </a:moveTo>
                <a:lnTo>
                  <a:pt x="1395" y="3978"/>
                </a:lnTo>
                <a:lnTo>
                  <a:pt x="0" y="6953"/>
                </a:lnTo>
                <a:lnTo>
                  <a:pt x="1395" y="9929"/>
                </a:lnTo>
                <a:lnTo>
                  <a:pt x="1395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1395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clock follows</a:t>
            </a:r>
          </a:p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non-decreasing order</a:t>
            </a:r>
          </a:p>
        </p:txBody>
      </p:sp>
      <p:sp>
        <p:nvSpPr>
          <p:cNvPr id="401" name="Shape 401"/>
          <p:cNvSpPr/>
          <p:nvPr/>
        </p:nvSpPr>
        <p:spPr>
          <a:xfrm>
            <a:off x="5181401" y="2574012"/>
            <a:ext cx="3375026" cy="6453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8611"/>
                </a:lnTo>
                <a:lnTo>
                  <a:pt x="1255" y="18611"/>
                </a:lnTo>
                <a:lnTo>
                  <a:pt x="1717" y="21600"/>
                </a:lnTo>
                <a:lnTo>
                  <a:pt x="2179" y="18611"/>
                </a:lnTo>
                <a:lnTo>
                  <a:pt x="21600" y="18611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if the last write by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t</a:t>
            </a:r>
            <a:r>
              <a:t> on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v</a:t>
            </a:r>
            <a:r>
              <a:t> has not expired,</a:t>
            </a:r>
          </a:p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return the corresponding value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Shape 40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eTSO-SMA: read operation</a:t>
            </a:r>
          </a:p>
        </p:txBody>
      </p:sp>
      <p:sp>
        <p:nvSpPr>
          <p:cNvPr id="404" name="Shape 404"/>
          <p:cNvSpPr>
            <a:spLocks noGrp="1"/>
          </p:cNvSpPr>
          <p:nvPr>
            <p:ph type="body" idx="1"/>
          </p:nvPr>
        </p:nvSpPr>
        <p:spPr>
          <a:xfrm>
            <a:off x="2108200" y="761332"/>
            <a:ext cx="4879133" cy="5842001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clock_update() {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tmp = *;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assume(clock &lt;= tmp &amp;&amp; tmp &lt;= K); 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clock = tmp;</a:t>
            </a: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}</a:t>
            </a: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read(int v, int t) {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clock_update();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if (last_tstamp[v][t] &gt; clock)</a:t>
            </a:r>
          </a:p>
          <a:p>
            <a:pPr marL="0" lvl="2" indent="4572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return last_value[v][t];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node = *;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assume(node &lt; N &amp;&amp; 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       tstamp[v][node] &lt;= clock &amp;&amp;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       tstamp[v][next[v][node]] &gt; clock);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return value[v][node];</a:t>
            </a: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}</a:t>
            </a:r>
          </a:p>
        </p:txBody>
      </p:sp>
      <p:sp>
        <p:nvSpPr>
          <p:cNvPr id="405" name="Shape 405"/>
          <p:cNvSpPr/>
          <p:nvPr/>
        </p:nvSpPr>
        <p:spPr>
          <a:xfrm>
            <a:off x="2260600" y="3953133"/>
            <a:ext cx="4574332" cy="1300114"/>
          </a:xfrm>
          <a:prstGeom prst="roundRect">
            <a:avLst>
              <a:gd name="adj" fmla="val 6065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406" name="Shape 406"/>
          <p:cNvSpPr/>
          <p:nvPr/>
        </p:nvSpPr>
        <p:spPr>
          <a:xfrm>
            <a:off x="4330799" y="5220911"/>
            <a:ext cx="3646091" cy="862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903" y="0"/>
                </a:moveTo>
                <a:lnTo>
                  <a:pt x="3473" y="2424"/>
                </a:lnTo>
                <a:lnTo>
                  <a:pt x="0" y="2424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2424"/>
                </a:lnTo>
                <a:lnTo>
                  <a:pt x="4331" y="2424"/>
                </a:lnTo>
                <a:lnTo>
                  <a:pt x="3903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return the value from the latest expired write,</a:t>
            </a:r>
          </a:p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which is guaranteed to exist and</a:t>
            </a:r>
          </a:p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correspond to the value of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v</a:t>
            </a:r>
            <a:r>
              <a:t> in the memory</a:t>
            </a:r>
          </a:p>
        </p:txBody>
      </p:sp>
      <p:sp>
        <p:nvSpPr>
          <p:cNvPr id="407" name="Shape 407"/>
          <p:cNvSpPr/>
          <p:nvPr/>
        </p:nvSpPr>
        <p:spPr>
          <a:xfrm>
            <a:off x="2260600" y="3179814"/>
            <a:ext cx="3400674" cy="556023"/>
          </a:xfrm>
          <a:prstGeom prst="roundRect">
            <a:avLst>
              <a:gd name="adj" fmla="val 10542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408" name="Shape 408"/>
          <p:cNvSpPr/>
          <p:nvPr/>
        </p:nvSpPr>
        <p:spPr>
          <a:xfrm>
            <a:off x="2260600" y="1116310"/>
            <a:ext cx="3748088" cy="736601"/>
          </a:xfrm>
          <a:prstGeom prst="roundRect">
            <a:avLst>
              <a:gd name="adj" fmla="val 7958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409" name="Shape 409"/>
          <p:cNvSpPr/>
          <p:nvPr/>
        </p:nvSpPr>
        <p:spPr>
          <a:xfrm>
            <a:off x="5970389" y="1237035"/>
            <a:ext cx="1942307" cy="556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95" y="0"/>
                </a:moveTo>
                <a:lnTo>
                  <a:pt x="1395" y="3978"/>
                </a:lnTo>
                <a:lnTo>
                  <a:pt x="0" y="6953"/>
                </a:lnTo>
                <a:lnTo>
                  <a:pt x="1395" y="9929"/>
                </a:lnTo>
                <a:lnTo>
                  <a:pt x="1395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1395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clock follows</a:t>
            </a:r>
          </a:p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non-decreasing order</a:t>
            </a:r>
          </a:p>
        </p:txBody>
      </p:sp>
      <p:sp>
        <p:nvSpPr>
          <p:cNvPr id="410" name="Shape 410"/>
          <p:cNvSpPr/>
          <p:nvPr/>
        </p:nvSpPr>
        <p:spPr>
          <a:xfrm>
            <a:off x="5181401" y="2574012"/>
            <a:ext cx="3375026" cy="6453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8611"/>
                </a:lnTo>
                <a:lnTo>
                  <a:pt x="1255" y="18611"/>
                </a:lnTo>
                <a:lnTo>
                  <a:pt x="1717" y="21600"/>
                </a:lnTo>
                <a:lnTo>
                  <a:pt x="2179" y="18611"/>
                </a:lnTo>
                <a:lnTo>
                  <a:pt x="21600" y="18611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if the last write by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t</a:t>
            </a:r>
            <a:r>
              <a:t> on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v</a:t>
            </a:r>
            <a:r>
              <a:t> has not expired,</a:t>
            </a:r>
          </a:p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return the corresponding value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eTSO-SMA: read operation</a:t>
            </a:r>
          </a:p>
        </p:txBody>
      </p:sp>
      <p:sp>
        <p:nvSpPr>
          <p:cNvPr id="413" name="Shape 413"/>
          <p:cNvSpPr>
            <a:spLocks noGrp="1"/>
          </p:cNvSpPr>
          <p:nvPr>
            <p:ph type="body" idx="1"/>
          </p:nvPr>
        </p:nvSpPr>
        <p:spPr>
          <a:xfrm>
            <a:off x="2108200" y="761332"/>
            <a:ext cx="4879133" cy="5842001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clock_update() {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tmp = *;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assume(clock &lt;= tmp &amp;&amp; tmp &lt;= K); 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clock = tmp;</a:t>
            </a: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}</a:t>
            </a: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read(int v, int t) {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clock_update();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if (last_tstamp[v][t] &gt; clock)</a:t>
            </a:r>
          </a:p>
          <a:p>
            <a:pPr marL="0" lvl="2" indent="4572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return last_value[v][t];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node = *;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assume(node &lt; N &amp;&amp; 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       tstamp[v][node] &lt;= clock &amp;&amp;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       tstamp[v][next[v][node]] &gt; clock);</a:t>
            </a:r>
          </a:p>
          <a:p>
            <a:pPr marL="0" lvl="1" indent="228600">
              <a:spcBef>
                <a:spcPts val="300"/>
              </a:spcBef>
              <a:buSzTx/>
              <a:buNone/>
              <a:defRPr sz="14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return value[v][node];</a:t>
            </a:r>
          </a:p>
          <a:p>
            <a:pPr marL="0" indent="0">
              <a:spcBef>
                <a:spcPts val="300"/>
              </a:spcBef>
              <a:buSzTx/>
              <a:buNone/>
              <a:defRPr sz="1600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}</a:t>
            </a:r>
          </a:p>
        </p:txBody>
      </p:sp>
      <p:sp>
        <p:nvSpPr>
          <p:cNvPr id="414" name="Shape 414"/>
          <p:cNvSpPr/>
          <p:nvPr/>
        </p:nvSpPr>
        <p:spPr>
          <a:xfrm>
            <a:off x="2260600" y="3953133"/>
            <a:ext cx="4574332" cy="1300114"/>
          </a:xfrm>
          <a:prstGeom prst="roundRect">
            <a:avLst>
              <a:gd name="adj" fmla="val 6065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415" name="Shape 415"/>
          <p:cNvSpPr/>
          <p:nvPr/>
        </p:nvSpPr>
        <p:spPr>
          <a:xfrm>
            <a:off x="4330799" y="5220911"/>
            <a:ext cx="3646091" cy="862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903" y="0"/>
                </a:moveTo>
                <a:lnTo>
                  <a:pt x="3473" y="2424"/>
                </a:lnTo>
                <a:lnTo>
                  <a:pt x="0" y="2424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2424"/>
                </a:lnTo>
                <a:lnTo>
                  <a:pt x="4331" y="2424"/>
                </a:lnTo>
                <a:lnTo>
                  <a:pt x="3903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return the value from the latest expired write,</a:t>
            </a:r>
          </a:p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which is guaranteed to exist and</a:t>
            </a:r>
          </a:p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correspond to the value of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v</a:t>
            </a:r>
            <a:r>
              <a:t> in the memory</a:t>
            </a:r>
          </a:p>
        </p:txBody>
      </p:sp>
      <p:sp>
        <p:nvSpPr>
          <p:cNvPr id="416" name="Shape 416"/>
          <p:cNvSpPr/>
          <p:nvPr/>
        </p:nvSpPr>
        <p:spPr>
          <a:xfrm>
            <a:off x="2260600" y="3179814"/>
            <a:ext cx="3400674" cy="556023"/>
          </a:xfrm>
          <a:prstGeom prst="roundRect">
            <a:avLst>
              <a:gd name="adj" fmla="val 10542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417" name="Shape 417"/>
          <p:cNvSpPr/>
          <p:nvPr/>
        </p:nvSpPr>
        <p:spPr>
          <a:xfrm>
            <a:off x="2260600" y="1116310"/>
            <a:ext cx="3748088" cy="736601"/>
          </a:xfrm>
          <a:prstGeom prst="roundRect">
            <a:avLst>
              <a:gd name="adj" fmla="val 7958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418" name="Shape 418"/>
          <p:cNvSpPr/>
          <p:nvPr/>
        </p:nvSpPr>
        <p:spPr>
          <a:xfrm>
            <a:off x="5970389" y="1237035"/>
            <a:ext cx="1942307" cy="556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95" y="0"/>
                </a:moveTo>
                <a:lnTo>
                  <a:pt x="1395" y="3978"/>
                </a:lnTo>
                <a:lnTo>
                  <a:pt x="0" y="6953"/>
                </a:lnTo>
                <a:lnTo>
                  <a:pt x="1395" y="9929"/>
                </a:lnTo>
                <a:lnTo>
                  <a:pt x="1395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1395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clock follows</a:t>
            </a:r>
          </a:p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non-decreasing order</a:t>
            </a:r>
          </a:p>
        </p:txBody>
      </p:sp>
      <p:sp>
        <p:nvSpPr>
          <p:cNvPr id="419" name="Shape 419"/>
          <p:cNvSpPr/>
          <p:nvPr/>
        </p:nvSpPr>
        <p:spPr>
          <a:xfrm>
            <a:off x="5181401" y="2574012"/>
            <a:ext cx="3375026" cy="6453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8611"/>
                </a:lnTo>
                <a:lnTo>
                  <a:pt x="1255" y="18611"/>
                </a:lnTo>
                <a:lnTo>
                  <a:pt x="1717" y="21600"/>
                </a:lnTo>
                <a:lnTo>
                  <a:pt x="2179" y="18611"/>
                </a:lnTo>
                <a:lnTo>
                  <a:pt x="21600" y="18611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if the last write by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t</a:t>
            </a:r>
            <a:r>
              <a:t> on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v</a:t>
            </a:r>
            <a:r>
              <a:t> has not expired,</a:t>
            </a:r>
          </a:p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return the corresponding value</a:t>
            </a:r>
          </a:p>
        </p:txBody>
      </p:sp>
      <p:sp>
        <p:nvSpPr>
          <p:cNvPr id="420" name="Shape 420"/>
          <p:cNvSpPr/>
          <p:nvPr/>
        </p:nvSpPr>
        <p:spPr>
          <a:xfrm>
            <a:off x="6629201" y="5751909"/>
            <a:ext cx="1574695" cy="736425"/>
          </a:xfrm>
          <a:prstGeom prst="rect">
            <a:avLst/>
          </a:prstGeom>
          <a:solidFill>
            <a:srgbClr val="94219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representation</a:t>
            </a:r>
          </a:p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of the memory</a:t>
            </a:r>
          </a:p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no longer needed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eTSO-SMA: write operation</a:t>
            </a:r>
          </a:p>
        </p:txBody>
      </p:sp>
      <p:sp>
        <p:nvSpPr>
          <p:cNvPr id="423" name="Shape 423"/>
          <p:cNvSpPr>
            <a:spLocks noGrp="1"/>
          </p:cNvSpPr>
          <p:nvPr>
            <p:ph type="body" idx="1"/>
          </p:nvPr>
        </p:nvSpPr>
        <p:spPr>
          <a:xfrm>
            <a:off x="1509290" y="761332"/>
            <a:ext cx="6125420" cy="5842001"/>
          </a:xfrm>
          <a:prstGeom prst="rect">
            <a:avLst/>
          </a:prstGeom>
        </p:spPr>
        <p:txBody>
          <a:bodyPr/>
          <a:lstStyle/>
          <a:p>
            <a:pPr marL="0" indent="0" defTabSz="905255">
              <a:spcBef>
                <a:spcPts val="300"/>
              </a:spcBef>
              <a:buSzTx/>
              <a:buNone/>
              <a:defRPr sz="1584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write(int v, int t) {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clock_update();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node = next[v][N];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assume(tstamp[v][next[v][node]] &lt;= clock);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next[v][N] = next[v][node];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prev[v][next[v][N]] = N;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succ = *;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assume(succ &lt;= N &amp;&amp; tstamp[v][succ] &gt; clock);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pred = prev[v][succ];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ts = *;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assume(ts &gt;= clock &amp;&amp; ts &gt;= max_tstamp[t]);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assume(ts &gt;= tstamp[v][pred] &amp;&amp; ts &lt; tstamp[v][succ]);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value[v][node] = val;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tstamp[v][t] = ts;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…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last_tstamp[v][t] = ts;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last_value[v][t] = val;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max_tstamp[t] = ts;</a:t>
            </a:r>
          </a:p>
          <a:p>
            <a:pPr marL="0" indent="0" defTabSz="905255">
              <a:spcBef>
                <a:spcPts val="300"/>
              </a:spcBef>
              <a:buSzTx/>
              <a:buNone/>
              <a:defRPr sz="1584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}</a:t>
            </a:r>
          </a:p>
        </p:txBody>
      </p:sp>
      <p:sp>
        <p:nvSpPr>
          <p:cNvPr id="424" name="Shape 424"/>
          <p:cNvSpPr/>
          <p:nvPr/>
        </p:nvSpPr>
        <p:spPr>
          <a:xfrm>
            <a:off x="1663700" y="1348829"/>
            <a:ext cx="4707186" cy="1009750"/>
          </a:xfrm>
          <a:prstGeom prst="roundRect">
            <a:avLst>
              <a:gd name="adj" fmla="val 5805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425" name="Shape 425"/>
          <p:cNvSpPr/>
          <p:nvPr/>
        </p:nvSpPr>
        <p:spPr>
          <a:xfrm>
            <a:off x="5130601" y="722387"/>
            <a:ext cx="2438798" cy="6461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7898"/>
                </a:lnTo>
                <a:lnTo>
                  <a:pt x="1329" y="17898"/>
                </a:lnTo>
                <a:lnTo>
                  <a:pt x="2007" y="21600"/>
                </a:lnTo>
                <a:lnTo>
                  <a:pt x="2682" y="17898"/>
                </a:lnTo>
                <a:lnTo>
                  <a:pt x="21600" y="17898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4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select expired node with min timestamp for the new write</a:t>
            </a:r>
          </a:p>
        </p:txBody>
      </p:sp>
      <p:pic>
        <p:nvPicPr>
          <p:cNvPr id="426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42868" y="5741448"/>
            <a:ext cx="4320936" cy="762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eTSO-SMA: write operation</a:t>
            </a:r>
          </a:p>
        </p:txBody>
      </p:sp>
      <p:sp>
        <p:nvSpPr>
          <p:cNvPr id="429" name="Shape 429"/>
          <p:cNvSpPr>
            <a:spLocks noGrp="1"/>
          </p:cNvSpPr>
          <p:nvPr>
            <p:ph type="body" idx="1"/>
          </p:nvPr>
        </p:nvSpPr>
        <p:spPr>
          <a:xfrm>
            <a:off x="1509290" y="761332"/>
            <a:ext cx="6125420" cy="5842001"/>
          </a:xfrm>
          <a:prstGeom prst="rect">
            <a:avLst/>
          </a:prstGeom>
        </p:spPr>
        <p:txBody>
          <a:bodyPr/>
          <a:lstStyle/>
          <a:p>
            <a:pPr marL="0" indent="0" defTabSz="905255">
              <a:spcBef>
                <a:spcPts val="300"/>
              </a:spcBef>
              <a:buSzTx/>
              <a:buNone/>
              <a:defRPr sz="1584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write(int v, int t) {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clock_update();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node = next[v][N];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assume(tstamp[v][next[v][node]] &lt;= clock);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next[v][N] = next[v][node];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prev[v][next[v][N]] = N;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succ = *;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assume(succ &lt;= N &amp;&amp; tstamp[v][succ] &gt; clock);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pred = prev[v][succ];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ts = *;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assume(ts &gt;= clock &amp;&amp; ts &gt;= max_tstamp[t]);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assume(ts &gt;= tstamp[v][pred] &amp;&amp; ts &lt; tstamp[v][succ]);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value[v][node] = val;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tstamp[v][t] = ts;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…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last_tstamp[v][t] = ts;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last_value[v][t] = val;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max_tstamp[t] = ts;</a:t>
            </a:r>
          </a:p>
          <a:p>
            <a:pPr marL="0" indent="0" defTabSz="905255">
              <a:spcBef>
                <a:spcPts val="300"/>
              </a:spcBef>
              <a:buSzTx/>
              <a:buNone/>
              <a:defRPr sz="1584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}</a:t>
            </a:r>
          </a:p>
        </p:txBody>
      </p:sp>
      <p:sp>
        <p:nvSpPr>
          <p:cNvPr id="430" name="Shape 430"/>
          <p:cNvSpPr/>
          <p:nvPr/>
        </p:nvSpPr>
        <p:spPr>
          <a:xfrm>
            <a:off x="1663700" y="1348829"/>
            <a:ext cx="4707186" cy="1009750"/>
          </a:xfrm>
          <a:prstGeom prst="roundRect">
            <a:avLst>
              <a:gd name="adj" fmla="val 5805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431" name="Shape 431"/>
          <p:cNvSpPr/>
          <p:nvPr/>
        </p:nvSpPr>
        <p:spPr>
          <a:xfrm>
            <a:off x="1663700" y="2606129"/>
            <a:ext cx="5034360" cy="736601"/>
          </a:xfrm>
          <a:prstGeom prst="roundRect">
            <a:avLst>
              <a:gd name="adj" fmla="val 7958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432" name="Shape 432"/>
          <p:cNvSpPr/>
          <p:nvPr/>
        </p:nvSpPr>
        <p:spPr>
          <a:xfrm>
            <a:off x="5473501" y="1776735"/>
            <a:ext cx="3328989" cy="8493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8774"/>
                </a:lnTo>
                <a:lnTo>
                  <a:pt x="971" y="18774"/>
                </a:lnTo>
                <a:lnTo>
                  <a:pt x="1470" y="21600"/>
                </a:lnTo>
                <a:lnTo>
                  <a:pt x="1967" y="18774"/>
                </a:lnTo>
                <a:lnTo>
                  <a:pt x="21600" y="18774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4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position the new node by nondeterministically selecting its successor among the non-expired nodes</a:t>
            </a:r>
          </a:p>
        </p:txBody>
      </p:sp>
      <p:sp>
        <p:nvSpPr>
          <p:cNvPr id="433" name="Shape 433"/>
          <p:cNvSpPr/>
          <p:nvPr/>
        </p:nvSpPr>
        <p:spPr>
          <a:xfrm>
            <a:off x="5130601" y="722387"/>
            <a:ext cx="2438798" cy="6461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7898"/>
                </a:lnTo>
                <a:lnTo>
                  <a:pt x="1329" y="17898"/>
                </a:lnTo>
                <a:lnTo>
                  <a:pt x="2007" y="21600"/>
                </a:lnTo>
                <a:lnTo>
                  <a:pt x="2682" y="17898"/>
                </a:lnTo>
                <a:lnTo>
                  <a:pt x="21600" y="17898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4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select expired node with min timestamp for the new write</a:t>
            </a:r>
          </a:p>
        </p:txBody>
      </p:sp>
      <p:pic>
        <p:nvPicPr>
          <p:cNvPr id="434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42868" y="5741448"/>
            <a:ext cx="4320936" cy="762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Shape 43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eTSO-SMA: write operation</a:t>
            </a:r>
          </a:p>
        </p:txBody>
      </p:sp>
      <p:sp>
        <p:nvSpPr>
          <p:cNvPr id="437" name="Shape 437"/>
          <p:cNvSpPr>
            <a:spLocks noGrp="1"/>
          </p:cNvSpPr>
          <p:nvPr>
            <p:ph type="body" idx="1"/>
          </p:nvPr>
        </p:nvSpPr>
        <p:spPr>
          <a:xfrm>
            <a:off x="1509290" y="761332"/>
            <a:ext cx="6125420" cy="5842001"/>
          </a:xfrm>
          <a:prstGeom prst="rect">
            <a:avLst/>
          </a:prstGeom>
        </p:spPr>
        <p:txBody>
          <a:bodyPr/>
          <a:lstStyle/>
          <a:p>
            <a:pPr marL="0" indent="0" defTabSz="905255">
              <a:spcBef>
                <a:spcPts val="300"/>
              </a:spcBef>
              <a:buSzTx/>
              <a:buNone/>
              <a:defRPr sz="1584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write(int v, int t) {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clock_update();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node = next[v][N];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assume(tstamp[v][next[v][node]] &lt;= clock);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next[v][N] = next[v][node];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prev[v][next[v][N]] = N;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succ = *;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assume(succ &lt;= N &amp;&amp; tstamp[v][succ] &gt; clock);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pred = prev[v][succ];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ts = *;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assume(ts &gt;= clock &amp;&amp; ts &gt;= max_tstamp[t]);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assume(ts &gt;= tstamp[v][pred] &amp;&amp; ts &lt; tstamp[v][succ]);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value[v][node] = val;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tstamp[v][t] = ts;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…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last_tstamp[v][t] = ts;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last_value[v][t] = val;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max_tstamp[t] = ts;</a:t>
            </a:r>
          </a:p>
          <a:p>
            <a:pPr marL="0" indent="0" defTabSz="905255">
              <a:spcBef>
                <a:spcPts val="300"/>
              </a:spcBef>
              <a:buSzTx/>
              <a:buNone/>
              <a:defRPr sz="1584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}</a:t>
            </a:r>
          </a:p>
        </p:txBody>
      </p:sp>
      <p:sp>
        <p:nvSpPr>
          <p:cNvPr id="438" name="Shape 438"/>
          <p:cNvSpPr/>
          <p:nvPr/>
        </p:nvSpPr>
        <p:spPr>
          <a:xfrm>
            <a:off x="1663700" y="1348829"/>
            <a:ext cx="4707186" cy="1009750"/>
          </a:xfrm>
          <a:prstGeom prst="roundRect">
            <a:avLst>
              <a:gd name="adj" fmla="val 5805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439" name="Shape 439"/>
          <p:cNvSpPr/>
          <p:nvPr/>
        </p:nvSpPr>
        <p:spPr>
          <a:xfrm>
            <a:off x="1663700" y="2606129"/>
            <a:ext cx="5034360" cy="736601"/>
          </a:xfrm>
          <a:prstGeom prst="roundRect">
            <a:avLst>
              <a:gd name="adj" fmla="val 7958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440" name="Shape 440"/>
          <p:cNvSpPr/>
          <p:nvPr/>
        </p:nvSpPr>
        <p:spPr>
          <a:xfrm>
            <a:off x="1663700" y="3615680"/>
            <a:ext cx="5992664" cy="736601"/>
          </a:xfrm>
          <a:prstGeom prst="roundRect">
            <a:avLst>
              <a:gd name="adj" fmla="val 7958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441" name="Shape 441"/>
          <p:cNvSpPr/>
          <p:nvPr/>
        </p:nvSpPr>
        <p:spPr>
          <a:xfrm>
            <a:off x="5473501" y="1776735"/>
            <a:ext cx="3328989" cy="8493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8774"/>
                </a:lnTo>
                <a:lnTo>
                  <a:pt x="971" y="18774"/>
                </a:lnTo>
                <a:lnTo>
                  <a:pt x="1470" y="21600"/>
                </a:lnTo>
                <a:lnTo>
                  <a:pt x="1967" y="18774"/>
                </a:lnTo>
                <a:lnTo>
                  <a:pt x="21600" y="18774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4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position the new node by nondeterministically selecting its successor among the non-expired nodes</a:t>
            </a:r>
          </a:p>
        </p:txBody>
      </p:sp>
      <p:sp>
        <p:nvSpPr>
          <p:cNvPr id="442" name="Shape 442"/>
          <p:cNvSpPr/>
          <p:nvPr/>
        </p:nvSpPr>
        <p:spPr>
          <a:xfrm>
            <a:off x="6032301" y="4321621"/>
            <a:ext cx="2227660" cy="8639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6" y="0"/>
                </a:moveTo>
                <a:lnTo>
                  <a:pt x="1320" y="3145"/>
                </a:lnTo>
                <a:lnTo>
                  <a:pt x="0" y="3145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3145"/>
                </a:lnTo>
                <a:lnTo>
                  <a:pt x="2813" y="3145"/>
                </a:lnTo>
                <a:lnTo>
                  <a:pt x="2066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guess suitable timestamp,</a:t>
            </a:r>
          </a:p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must respect non-decreasing order</a:t>
            </a:r>
          </a:p>
        </p:txBody>
      </p:sp>
      <p:sp>
        <p:nvSpPr>
          <p:cNvPr id="443" name="Shape 443"/>
          <p:cNvSpPr/>
          <p:nvPr/>
        </p:nvSpPr>
        <p:spPr>
          <a:xfrm>
            <a:off x="5130601" y="722387"/>
            <a:ext cx="2438798" cy="6461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7898"/>
                </a:lnTo>
                <a:lnTo>
                  <a:pt x="1329" y="17898"/>
                </a:lnTo>
                <a:lnTo>
                  <a:pt x="2007" y="21600"/>
                </a:lnTo>
                <a:lnTo>
                  <a:pt x="2682" y="17898"/>
                </a:lnTo>
                <a:lnTo>
                  <a:pt x="21600" y="17898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4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select expired node with min timestamp for the new write</a:t>
            </a:r>
          </a:p>
        </p:txBody>
      </p:sp>
      <p:pic>
        <p:nvPicPr>
          <p:cNvPr id="444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42868" y="5741448"/>
            <a:ext cx="4320936" cy="762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Shape 446"/>
          <p:cNvSpPr/>
          <p:nvPr/>
        </p:nvSpPr>
        <p:spPr>
          <a:xfrm>
            <a:off x="1663700" y="4612530"/>
            <a:ext cx="4169520" cy="1552229"/>
          </a:xfrm>
          <a:prstGeom prst="roundRect">
            <a:avLst>
              <a:gd name="adj" fmla="val 3776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447" name="Shape 4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eTSO-SMA: write operation</a:t>
            </a:r>
          </a:p>
        </p:txBody>
      </p:sp>
      <p:sp>
        <p:nvSpPr>
          <p:cNvPr id="448" name="Shape 448"/>
          <p:cNvSpPr>
            <a:spLocks noGrp="1"/>
          </p:cNvSpPr>
          <p:nvPr>
            <p:ph type="body" idx="1"/>
          </p:nvPr>
        </p:nvSpPr>
        <p:spPr>
          <a:xfrm>
            <a:off x="1509290" y="761332"/>
            <a:ext cx="6125420" cy="5842001"/>
          </a:xfrm>
          <a:prstGeom prst="rect">
            <a:avLst/>
          </a:prstGeom>
        </p:spPr>
        <p:txBody>
          <a:bodyPr/>
          <a:lstStyle/>
          <a:p>
            <a:pPr marL="0" indent="0" defTabSz="905255">
              <a:spcBef>
                <a:spcPts val="300"/>
              </a:spcBef>
              <a:buSzTx/>
              <a:buNone/>
              <a:defRPr sz="1584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write(int v, int t) {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clock_update();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node = next[v][N];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assume(tstamp[v][next[v][node]] &lt;= clock);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next[v][N] = next[v][node];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prev[v][next[v][N]] = N;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succ = *;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assume(succ &lt;= N &amp;&amp; tstamp[v][succ] &gt; clock);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pred = prev[v][succ];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ts = *;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assume(ts &gt;= clock &amp;&amp; ts &gt;= max_tstamp[t]);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assume(ts &gt;= tstamp[v][pred] &amp;&amp; ts &lt; tstamp[v][succ]);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value[v][node] = val;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tstamp[v][t] = ts;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…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last_tstamp[v][t] = ts;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last_value[v][t] = val;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max_tstamp[t] = ts;</a:t>
            </a:r>
          </a:p>
          <a:p>
            <a:pPr marL="0" indent="0" defTabSz="905255">
              <a:spcBef>
                <a:spcPts val="300"/>
              </a:spcBef>
              <a:buSzTx/>
              <a:buNone/>
              <a:defRPr sz="1584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}</a:t>
            </a:r>
          </a:p>
        </p:txBody>
      </p:sp>
      <p:sp>
        <p:nvSpPr>
          <p:cNvPr id="449" name="Shape 449"/>
          <p:cNvSpPr/>
          <p:nvPr/>
        </p:nvSpPr>
        <p:spPr>
          <a:xfrm>
            <a:off x="1663700" y="1348829"/>
            <a:ext cx="4707186" cy="1009750"/>
          </a:xfrm>
          <a:prstGeom prst="roundRect">
            <a:avLst>
              <a:gd name="adj" fmla="val 5805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450" name="Shape 450"/>
          <p:cNvSpPr/>
          <p:nvPr/>
        </p:nvSpPr>
        <p:spPr>
          <a:xfrm>
            <a:off x="1663700" y="2606129"/>
            <a:ext cx="5034360" cy="736601"/>
          </a:xfrm>
          <a:prstGeom prst="roundRect">
            <a:avLst>
              <a:gd name="adj" fmla="val 7958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451" name="Shape 451"/>
          <p:cNvSpPr/>
          <p:nvPr/>
        </p:nvSpPr>
        <p:spPr>
          <a:xfrm>
            <a:off x="5473501" y="1776735"/>
            <a:ext cx="3328989" cy="8493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8774"/>
                </a:lnTo>
                <a:lnTo>
                  <a:pt x="971" y="18774"/>
                </a:lnTo>
                <a:lnTo>
                  <a:pt x="1470" y="21600"/>
                </a:lnTo>
                <a:lnTo>
                  <a:pt x="1967" y="18774"/>
                </a:lnTo>
                <a:lnTo>
                  <a:pt x="21600" y="18774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4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position the new node by nondeterministically selecting its successor among the non-expired nodes</a:t>
            </a:r>
          </a:p>
        </p:txBody>
      </p:sp>
      <p:sp>
        <p:nvSpPr>
          <p:cNvPr id="452" name="Shape 452"/>
          <p:cNvSpPr/>
          <p:nvPr/>
        </p:nvSpPr>
        <p:spPr>
          <a:xfrm>
            <a:off x="1663700" y="3615680"/>
            <a:ext cx="5992664" cy="736601"/>
          </a:xfrm>
          <a:prstGeom prst="roundRect">
            <a:avLst>
              <a:gd name="adj" fmla="val 7958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453" name="Shape 453"/>
          <p:cNvSpPr/>
          <p:nvPr/>
        </p:nvSpPr>
        <p:spPr>
          <a:xfrm>
            <a:off x="6032301" y="4321621"/>
            <a:ext cx="2227660" cy="8639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6" y="0"/>
                </a:moveTo>
                <a:lnTo>
                  <a:pt x="1320" y="3145"/>
                </a:lnTo>
                <a:lnTo>
                  <a:pt x="0" y="3145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3145"/>
                </a:lnTo>
                <a:lnTo>
                  <a:pt x="2813" y="3145"/>
                </a:lnTo>
                <a:lnTo>
                  <a:pt x="2066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guess suitable timestamp,</a:t>
            </a:r>
          </a:p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must respect non-decreasing order</a:t>
            </a:r>
          </a:p>
        </p:txBody>
      </p:sp>
      <p:sp>
        <p:nvSpPr>
          <p:cNvPr id="454" name="Shape 454"/>
          <p:cNvSpPr/>
          <p:nvPr/>
        </p:nvSpPr>
        <p:spPr>
          <a:xfrm>
            <a:off x="5815607" y="5732710"/>
            <a:ext cx="2227661" cy="5457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93" y="0"/>
                </a:moveTo>
                <a:lnTo>
                  <a:pt x="993" y="1681"/>
                </a:lnTo>
                <a:lnTo>
                  <a:pt x="0" y="4210"/>
                </a:lnTo>
                <a:lnTo>
                  <a:pt x="993" y="6755"/>
                </a:lnTo>
                <a:lnTo>
                  <a:pt x="993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993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4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update variable write list and auxiliary variables</a:t>
            </a:r>
          </a:p>
        </p:txBody>
      </p:sp>
      <p:sp>
        <p:nvSpPr>
          <p:cNvPr id="455" name="Shape 455"/>
          <p:cNvSpPr/>
          <p:nvPr/>
        </p:nvSpPr>
        <p:spPr>
          <a:xfrm>
            <a:off x="5130601" y="722387"/>
            <a:ext cx="2438798" cy="6461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7898"/>
                </a:lnTo>
                <a:lnTo>
                  <a:pt x="1329" y="17898"/>
                </a:lnTo>
                <a:lnTo>
                  <a:pt x="2007" y="21600"/>
                </a:lnTo>
                <a:lnTo>
                  <a:pt x="2682" y="17898"/>
                </a:lnTo>
                <a:lnTo>
                  <a:pt x="21600" y="17898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4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select expired node with min timestamp for the new write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Relaxed Memory Consistency</a:t>
            </a:r>
          </a:p>
        </p:txBody>
      </p:sp>
      <p:sp>
        <p:nvSpPr>
          <p:cNvPr id="103" name="Shape 103"/>
          <p:cNvSpPr>
            <a:spLocks noGrp="1"/>
          </p:cNvSpPr>
          <p:nvPr>
            <p:ph type="body" idx="1"/>
          </p:nvPr>
        </p:nvSpPr>
        <p:spPr>
          <a:xfrm>
            <a:off x="1272033" y="758256"/>
            <a:ext cx="6599934" cy="5845077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800"/>
            </a:pPr>
            <a:endParaRPr/>
          </a:p>
          <a:p>
            <a:pPr marL="0" indent="0">
              <a:buSzTx/>
              <a:buNone/>
              <a:defRPr b="1"/>
            </a:pPr>
            <a:endParaRPr/>
          </a:p>
          <a:p>
            <a:pPr marL="0" indent="0">
              <a:buSzTx/>
              <a:buNone/>
              <a:defRPr sz="1800" b="1"/>
            </a:pPr>
            <a:endParaRPr/>
          </a:p>
          <a:p>
            <a:pPr marL="0" indent="0">
              <a:buSzTx/>
              <a:buNone/>
              <a:defRPr sz="1800" b="1"/>
            </a:pPr>
            <a:endParaRPr/>
          </a:p>
          <a:p>
            <a:pPr marL="0" indent="0">
              <a:buSzTx/>
              <a:buNone/>
              <a:defRPr b="1"/>
            </a:pPr>
            <a:endParaRPr/>
          </a:p>
          <a:p>
            <a:pPr marL="0" lvl="3" indent="1577339">
              <a:buSzTx/>
              <a:buNone/>
              <a:defRPr sz="1800" b="1"/>
            </a:pPr>
            <a:endParaRPr/>
          </a:p>
          <a:p>
            <a:pPr marL="0" indent="0">
              <a:buSzTx/>
              <a:buNone/>
              <a:defRPr sz="1800" b="1"/>
            </a:pPr>
            <a:endParaRPr/>
          </a:p>
          <a:p>
            <a:pPr marL="0" indent="0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r>
              <a:t>total store order (TSO)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writes executed in their order for each thread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reads may overtake writes</a:t>
            </a:r>
          </a:p>
          <a:p>
            <a:pPr marL="0" indent="0" algn="ctr">
              <a:buSzTx/>
              <a:buFont typeface="Arial"/>
              <a:buNone/>
              <a:defRPr sz="1800" b="1"/>
            </a:pPr>
            <a:endParaRPr/>
          </a:p>
          <a:p>
            <a:pPr marL="0" indent="0" algn="ctr">
              <a:buSzTx/>
              <a:buFont typeface="Arial"/>
              <a:buNone/>
              <a:defRPr sz="1800" b="1"/>
            </a:pPr>
            <a:r>
              <a:t>partial store order (PSO)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writes to the same location executed in their order for each thread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writes to different locations may be reordered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reads may overtake writes</a:t>
            </a:r>
          </a:p>
        </p:txBody>
      </p:sp>
      <p:sp>
        <p:nvSpPr>
          <p:cNvPr id="104" name="Shape 104"/>
          <p:cNvSpPr/>
          <p:nvPr/>
        </p:nvSpPr>
        <p:spPr>
          <a:xfrm flipV="1">
            <a:off x="5469731" y="1552682"/>
            <a:ext cx="1" cy="1031769"/>
          </a:xfrm>
          <a:prstGeom prst="line">
            <a:avLst/>
          </a:prstGeom>
          <a:ln w="127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5" name="Shape 105"/>
          <p:cNvSpPr/>
          <p:nvPr/>
        </p:nvSpPr>
        <p:spPr>
          <a:xfrm>
            <a:off x="3441675" y="2593975"/>
            <a:ext cx="906513" cy="958850"/>
          </a:xfrm>
          <a:prstGeom prst="roundRect">
            <a:avLst>
              <a:gd name="adj" fmla="val 14010"/>
            </a:avLst>
          </a:prstGeom>
          <a:solidFill>
            <a:schemeClr val="accent3">
              <a:lumOff val="44000"/>
            </a:schemeClr>
          </a:solidFill>
          <a:ln w="12700" cap="rnd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3445916" y="995254"/>
            <a:ext cx="2277568" cy="547904"/>
          </a:xfrm>
          <a:prstGeom prst="roundRect">
            <a:avLst>
              <a:gd name="adj" fmla="val 16667"/>
            </a:avLst>
          </a:prstGeom>
          <a:solidFill>
            <a:srgbClr val="FFCC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07" name="Shape 107"/>
          <p:cNvSpPr/>
          <p:nvPr/>
        </p:nvSpPr>
        <p:spPr>
          <a:xfrm>
            <a:off x="3712841" y="1123043"/>
            <a:ext cx="1711918" cy="292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400"/>
            </a:lvl1pPr>
          </a:lstStyle>
          <a:p>
            <a:r>
              <a:t>SHARED MEMORY</a:t>
            </a:r>
          </a:p>
        </p:txBody>
      </p:sp>
      <p:sp>
        <p:nvSpPr>
          <p:cNvPr id="108" name="Shape 108"/>
          <p:cNvSpPr/>
          <p:nvPr/>
        </p:nvSpPr>
        <p:spPr>
          <a:xfrm>
            <a:off x="3590131" y="2919971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t</a:t>
            </a:r>
            <a:r>
              <a:rPr baseline="-30428"/>
              <a:t>1</a:t>
            </a:r>
          </a:p>
        </p:txBody>
      </p:sp>
      <p:sp>
        <p:nvSpPr>
          <p:cNvPr id="109" name="Shape 109"/>
          <p:cNvSpPr/>
          <p:nvPr/>
        </p:nvSpPr>
        <p:spPr>
          <a:xfrm>
            <a:off x="3374231" y="1851806"/>
            <a:ext cx="609601" cy="455638"/>
          </a:xfrm>
          <a:prstGeom prst="roundRect">
            <a:avLst>
              <a:gd name="adj" fmla="val 16667"/>
            </a:avLst>
          </a:prstGeom>
          <a:solidFill>
            <a:srgbClr val="FF26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" name="Shape 110"/>
          <p:cNvSpPr/>
          <p:nvPr/>
        </p:nvSpPr>
        <p:spPr>
          <a:xfrm>
            <a:off x="3370400" y="1908774"/>
            <a:ext cx="617263" cy="341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 anchor="ctr">
            <a:spAutoFit/>
          </a:bodyPr>
          <a:lstStyle/>
          <a:p>
            <a:pPr algn="ctr">
              <a:defRPr sz="900"/>
            </a:pPr>
            <a:r>
              <a:t>STORE</a:t>
            </a:r>
            <a:endParaRPr sz="3200">
              <a:latin typeface="Comic Sans MS"/>
              <a:ea typeface="Comic Sans MS"/>
              <a:cs typeface="Comic Sans MS"/>
              <a:sym typeface="Comic Sans MS"/>
            </a:endParaRPr>
          </a:p>
          <a:p>
            <a:pPr algn="ctr">
              <a:defRPr sz="900"/>
            </a:pPr>
            <a:r>
              <a:t>BUFFER </a:t>
            </a:r>
          </a:p>
        </p:txBody>
      </p:sp>
      <p:sp>
        <p:nvSpPr>
          <p:cNvPr id="111" name="Shape 111"/>
          <p:cNvSpPr/>
          <p:nvPr/>
        </p:nvSpPr>
        <p:spPr>
          <a:xfrm>
            <a:off x="4813275" y="2595006"/>
            <a:ext cx="906513" cy="958851"/>
          </a:xfrm>
          <a:prstGeom prst="roundRect">
            <a:avLst>
              <a:gd name="adj" fmla="val 14010"/>
            </a:avLst>
          </a:prstGeom>
          <a:solidFill>
            <a:schemeClr val="accent3">
              <a:lumOff val="44000"/>
            </a:schemeClr>
          </a:solidFill>
          <a:ln w="12700" cap="rnd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112" name="Shape 112"/>
          <p:cNvSpPr/>
          <p:nvPr/>
        </p:nvSpPr>
        <p:spPr>
          <a:xfrm>
            <a:off x="4961731" y="2919971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t</a:t>
            </a:r>
            <a:r>
              <a:rPr baseline="-30428"/>
              <a:t>T</a:t>
            </a:r>
          </a:p>
        </p:txBody>
      </p:sp>
      <p:sp>
        <p:nvSpPr>
          <p:cNvPr id="113" name="Shape 113"/>
          <p:cNvSpPr/>
          <p:nvPr/>
        </p:nvSpPr>
        <p:spPr>
          <a:xfrm>
            <a:off x="4745831" y="1852837"/>
            <a:ext cx="609601" cy="455638"/>
          </a:xfrm>
          <a:prstGeom prst="roundRect">
            <a:avLst>
              <a:gd name="adj" fmla="val 16667"/>
            </a:avLst>
          </a:prstGeom>
          <a:solidFill>
            <a:srgbClr val="FF26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4" name="Shape 114"/>
          <p:cNvSpPr/>
          <p:nvPr/>
        </p:nvSpPr>
        <p:spPr>
          <a:xfrm>
            <a:off x="4742000" y="1909805"/>
            <a:ext cx="617263" cy="341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 anchor="ctr">
            <a:spAutoFit/>
          </a:bodyPr>
          <a:lstStyle/>
          <a:p>
            <a:pPr algn="ctr">
              <a:defRPr sz="900"/>
            </a:pPr>
            <a:r>
              <a:t>STORE</a:t>
            </a:r>
            <a:endParaRPr sz="3200">
              <a:latin typeface="Comic Sans MS"/>
              <a:ea typeface="Comic Sans MS"/>
              <a:cs typeface="Comic Sans MS"/>
              <a:sym typeface="Comic Sans MS"/>
            </a:endParaRPr>
          </a:p>
          <a:p>
            <a:pPr algn="ctr">
              <a:defRPr sz="900"/>
            </a:pPr>
            <a:r>
              <a:t>BUFFER </a:t>
            </a:r>
          </a:p>
        </p:txBody>
      </p:sp>
      <p:sp>
        <p:nvSpPr>
          <p:cNvPr id="115" name="Shape 115"/>
          <p:cNvSpPr/>
          <p:nvPr/>
        </p:nvSpPr>
        <p:spPr>
          <a:xfrm flipV="1">
            <a:off x="5050631" y="2315449"/>
            <a:ext cx="1" cy="267321"/>
          </a:xfrm>
          <a:prstGeom prst="line">
            <a:avLst/>
          </a:prstGeom>
          <a:ln w="12700">
            <a:solidFill>
              <a:srgbClr val="000000"/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6" name="Shape 116"/>
          <p:cNvSpPr/>
          <p:nvPr/>
        </p:nvSpPr>
        <p:spPr>
          <a:xfrm flipV="1">
            <a:off x="3679031" y="2315449"/>
            <a:ext cx="1" cy="267321"/>
          </a:xfrm>
          <a:prstGeom prst="line">
            <a:avLst/>
          </a:prstGeom>
          <a:ln w="12700">
            <a:solidFill>
              <a:srgbClr val="000000"/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7" name="Shape 117"/>
          <p:cNvSpPr/>
          <p:nvPr/>
        </p:nvSpPr>
        <p:spPr>
          <a:xfrm flipV="1">
            <a:off x="3679031" y="1553829"/>
            <a:ext cx="1" cy="296723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8" name="Shape 118"/>
          <p:cNvSpPr/>
          <p:nvPr/>
        </p:nvSpPr>
        <p:spPr>
          <a:xfrm flipV="1">
            <a:off x="5050631" y="1552682"/>
            <a:ext cx="1" cy="299017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9" name="Shape 119"/>
          <p:cNvSpPr/>
          <p:nvPr/>
        </p:nvSpPr>
        <p:spPr>
          <a:xfrm flipV="1">
            <a:off x="4110831" y="1552682"/>
            <a:ext cx="1" cy="1031768"/>
          </a:xfrm>
          <a:prstGeom prst="line">
            <a:avLst/>
          </a:prstGeom>
          <a:ln w="127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20" name="Shape 120"/>
          <p:cNvSpPr/>
          <p:nvPr/>
        </p:nvSpPr>
        <p:spPr>
          <a:xfrm>
            <a:off x="4051300" y="2959907"/>
            <a:ext cx="1066800" cy="226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/>
            </a:lvl1pPr>
          </a:lstStyle>
          <a:p>
            <a:r>
              <a:t>…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extension to PSO</a:t>
            </a:r>
          </a:p>
        </p:txBody>
      </p:sp>
      <p:sp>
        <p:nvSpPr>
          <p:cNvPr id="458" name="Shape 458"/>
          <p:cNvSpPr>
            <a:spLocks noGrp="1"/>
          </p:cNvSpPr>
          <p:nvPr>
            <p:ph type="body" idx="1"/>
          </p:nvPr>
        </p:nvSpPr>
        <p:spPr>
          <a:xfrm>
            <a:off x="1509290" y="761332"/>
            <a:ext cx="6125420" cy="5842001"/>
          </a:xfrm>
          <a:prstGeom prst="rect">
            <a:avLst/>
          </a:prstGeom>
        </p:spPr>
        <p:txBody>
          <a:bodyPr/>
          <a:lstStyle/>
          <a:p>
            <a:pPr marL="0" indent="0" defTabSz="905255">
              <a:spcBef>
                <a:spcPts val="300"/>
              </a:spcBef>
              <a:buSzTx/>
              <a:buNone/>
              <a:defRPr sz="1584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write(int v, int t) {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clock_update();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node = next[v][N];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assume(tstamp[v][next[v][node]] &lt;= clock);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next[v][N] = next[v][node];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prev[v][next[v][N]] = N;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succ = *;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assume(succ &lt;= N &amp;&amp; tstamp[v][succ] &gt; clock);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pred = prev[v][succ];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ts = *;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assume(ts &gt;= clock &amp;&amp; ts &gt;= max_tstamp[t]);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assume(ts &gt;= tstamp[v][pred] &amp;&amp; ts &lt; tstamp[v][succ]);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value[v][node] = val;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tstamp[v][t] = ts;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…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last_tstamp[v][t] = ts;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last_value[v][t] = val;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max_tstamp[t] = ts;</a:t>
            </a:r>
          </a:p>
          <a:p>
            <a:pPr marL="0" indent="0" defTabSz="905255">
              <a:spcBef>
                <a:spcPts val="300"/>
              </a:spcBef>
              <a:buSzTx/>
              <a:buNone/>
              <a:defRPr sz="1584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}</a:t>
            </a:r>
          </a:p>
        </p:txBody>
      </p:sp>
      <p:sp>
        <p:nvSpPr>
          <p:cNvPr id="459" name="Shape 459"/>
          <p:cNvSpPr/>
          <p:nvPr/>
        </p:nvSpPr>
        <p:spPr>
          <a:xfrm>
            <a:off x="3962400" y="3812629"/>
            <a:ext cx="2501156" cy="322015"/>
          </a:xfrm>
          <a:prstGeom prst="roundRect">
            <a:avLst>
              <a:gd name="adj" fmla="val 9672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460" name="Shape 460"/>
          <p:cNvSpPr/>
          <p:nvPr/>
        </p:nvSpPr>
        <p:spPr>
          <a:xfrm>
            <a:off x="5257601" y="2237854"/>
            <a:ext cx="3275014" cy="16085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9825"/>
                </a:lnTo>
                <a:lnTo>
                  <a:pt x="1175" y="19825"/>
                </a:lnTo>
                <a:lnTo>
                  <a:pt x="1777" y="21600"/>
                </a:lnTo>
                <a:lnTo>
                  <a:pt x="2379" y="19825"/>
                </a:lnTo>
                <a:lnTo>
                  <a:pt x="21600" y="19825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>
              <a:spcBef>
                <a:spcPts val="300"/>
              </a:spcBef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write to different variables may be reordered, guessed timestamps no longer need to be the maximum over all variables, but the maximum for the relevant variable:</a:t>
            </a:r>
          </a:p>
          <a:p>
            <a:pPr>
              <a:spcBef>
                <a:spcPts val="300"/>
              </a:spcBef>
              <a:defRPr sz="1400" b="1">
                <a:solidFill>
                  <a:srgbClr val="FFFB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ts &gt;= last_tstamp[t][v]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Shape 4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extension to PSO</a:t>
            </a:r>
          </a:p>
        </p:txBody>
      </p:sp>
      <p:sp>
        <p:nvSpPr>
          <p:cNvPr id="463" name="Shape 463"/>
          <p:cNvSpPr>
            <a:spLocks noGrp="1"/>
          </p:cNvSpPr>
          <p:nvPr>
            <p:ph type="body" idx="1"/>
          </p:nvPr>
        </p:nvSpPr>
        <p:spPr>
          <a:xfrm>
            <a:off x="1509290" y="761332"/>
            <a:ext cx="6125420" cy="5842001"/>
          </a:xfrm>
          <a:prstGeom prst="rect">
            <a:avLst/>
          </a:prstGeom>
        </p:spPr>
        <p:txBody>
          <a:bodyPr/>
          <a:lstStyle/>
          <a:p>
            <a:pPr marL="0" indent="0" defTabSz="905255">
              <a:spcBef>
                <a:spcPts val="300"/>
              </a:spcBef>
              <a:buSzTx/>
              <a:buNone/>
              <a:defRPr sz="1584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write(int v, int t) {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clock_update();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node = next[v][N];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assume(tstamp[v][next[v][node]] &lt;= clock);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next[v][N] = next[v][node];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prev[v][next[v][N]] = N;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succ = *;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assume(succ &lt;= N &amp;&amp; tstamp[v][succ] &gt; clock);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pred = prev[v][succ];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int ts = *;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assume(ts &gt;= clock &amp;&amp; ts &gt;= max_tstamp[t]);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assume(ts &gt;= tstamp[v][pred] &amp;&amp; ts &lt; tstamp[v][succ]);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42192"/>
              </a:solidFill>
            </a:endParaRP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value[v][node] = val;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tstamp[v][t] = ts;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…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last_tstamp[v][t] = ts;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last_value[v][t] = val;</a:t>
            </a:r>
          </a:p>
          <a:p>
            <a:pPr marL="0" lvl="1" indent="226313" defTabSz="905255">
              <a:spcBef>
                <a:spcPts val="300"/>
              </a:spcBef>
              <a:buSzTx/>
              <a:buNone/>
              <a:defRPr sz="1386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max_tstamp[t] = ts;</a:t>
            </a:r>
          </a:p>
          <a:p>
            <a:pPr marL="0" indent="0" defTabSz="905255">
              <a:spcBef>
                <a:spcPts val="300"/>
              </a:spcBef>
              <a:buSzTx/>
              <a:buNone/>
              <a:defRPr sz="1584" b="1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942192"/>
                </a:solidFill>
              </a:rPr>
              <a:t>}</a:t>
            </a:r>
          </a:p>
        </p:txBody>
      </p:sp>
      <p:sp>
        <p:nvSpPr>
          <p:cNvPr id="464" name="Shape 464"/>
          <p:cNvSpPr/>
          <p:nvPr/>
        </p:nvSpPr>
        <p:spPr>
          <a:xfrm>
            <a:off x="3962400" y="3812629"/>
            <a:ext cx="2501156" cy="322015"/>
          </a:xfrm>
          <a:prstGeom prst="roundRect">
            <a:avLst>
              <a:gd name="adj" fmla="val 9672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465" name="Shape 465"/>
          <p:cNvSpPr/>
          <p:nvPr/>
        </p:nvSpPr>
        <p:spPr>
          <a:xfrm>
            <a:off x="5257601" y="2237854"/>
            <a:ext cx="3275014" cy="16085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9825"/>
                </a:lnTo>
                <a:lnTo>
                  <a:pt x="1175" y="19825"/>
                </a:lnTo>
                <a:lnTo>
                  <a:pt x="1777" y="21600"/>
                </a:lnTo>
                <a:lnTo>
                  <a:pt x="2379" y="19825"/>
                </a:lnTo>
                <a:lnTo>
                  <a:pt x="21600" y="19825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>
              <a:spcBef>
                <a:spcPts val="300"/>
              </a:spcBef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t>write to different variables may be reordered, guessed timestamps no longer need to be the maximum over all variables, but the maximum for the relevant variable:</a:t>
            </a:r>
          </a:p>
          <a:p>
            <a:pPr>
              <a:spcBef>
                <a:spcPts val="300"/>
              </a:spcBef>
              <a:defRPr sz="1400" b="1">
                <a:solidFill>
                  <a:srgbClr val="FFFB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ts &gt;= last_tstamp[t][v]</a:t>
            </a:r>
          </a:p>
        </p:txBody>
      </p:sp>
      <p:sp>
        <p:nvSpPr>
          <p:cNvPr id="466" name="Shape 466"/>
          <p:cNvSpPr/>
          <p:nvPr/>
        </p:nvSpPr>
        <p:spPr>
          <a:xfrm>
            <a:off x="1663700" y="5857329"/>
            <a:ext cx="2245817" cy="322015"/>
          </a:xfrm>
          <a:prstGeom prst="roundRect">
            <a:avLst>
              <a:gd name="adj" fmla="val 9672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467" name="Shape 467"/>
          <p:cNvSpPr/>
          <p:nvPr/>
        </p:nvSpPr>
        <p:spPr>
          <a:xfrm>
            <a:off x="3861792" y="5201369"/>
            <a:ext cx="2931319" cy="11021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21" y="0"/>
                </a:moveTo>
                <a:lnTo>
                  <a:pt x="1021" y="14071"/>
                </a:lnTo>
                <a:lnTo>
                  <a:pt x="0" y="15860"/>
                </a:lnTo>
                <a:lnTo>
                  <a:pt x="1021" y="17649"/>
                </a:lnTo>
                <a:lnTo>
                  <a:pt x="1021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1021" y="0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rgbClr val="25257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spcBef>
                <a:spcPts val="300"/>
              </a:spcBef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r>
              <a:rPr dirty="0"/>
              <a:t>guessed timestamps may be smaller than the max timestamp:</a:t>
            </a:r>
          </a:p>
          <a:p>
            <a:pPr lvl="1" indent="228600" algn="ctr">
              <a:spcBef>
                <a:spcPts val="300"/>
              </a:spcBef>
              <a:defRPr sz="1600" b="1">
                <a:solidFill>
                  <a:srgbClr val="FFFB00"/>
                </a:solidFill>
              </a:defRPr>
            </a:pPr>
            <a:r>
              <a:rPr dirty="0"/>
              <a:t>  </a:t>
            </a:r>
            <a:r>
              <a:rPr sz="1400" dirty="0">
                <a:latin typeface="Courier"/>
                <a:ea typeface="Courier"/>
                <a:cs typeface="Courier"/>
                <a:sym typeface="Courier"/>
              </a:rPr>
              <a:t>   max_tstamp[t] = max(max_tstamp[t],ts)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Shape 46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Experimental Evaluation: common benchmarks</a:t>
            </a:r>
          </a:p>
        </p:txBody>
      </p:sp>
      <p:sp>
        <p:nvSpPr>
          <p:cNvPr id="470" name="Shape 47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800100" lvl="1" indent="-342900">
              <a:lnSpc>
                <a:spcPct val="90000"/>
              </a:lnSpc>
              <a:spcBef>
                <a:spcPts val="0"/>
              </a:spcBef>
              <a:defRPr sz="1600"/>
            </a:pPr>
            <a:endParaRPr/>
          </a:p>
          <a:p>
            <a:pPr marL="0" indent="0" algn="ctr">
              <a:spcBef>
                <a:spcPts val="0"/>
              </a:spcBef>
              <a:buSzTx/>
              <a:buNone/>
              <a:defRPr sz="1600"/>
            </a:pPr>
            <a:r>
              <a:t>timeout = 600s</a:t>
            </a:r>
          </a:p>
          <a:p>
            <a:pPr marL="0" indent="0" algn="ctr">
              <a:spcBef>
                <a:spcPts val="0"/>
              </a:spcBef>
              <a:buSzTx/>
              <a:buNone/>
              <a:defRPr sz="1600"/>
            </a:pPr>
            <a:endParaRPr/>
          </a:p>
          <a:p>
            <a:pPr marL="0" indent="0" algn="ctr">
              <a:spcBef>
                <a:spcPts val="0"/>
              </a:spcBef>
              <a:buSzTx/>
              <a:buNone/>
              <a:defRPr sz="1600"/>
            </a:pPr>
            <a:r>
              <a:t>transformation overhead shows on small programs</a:t>
            </a:r>
          </a:p>
        </p:txBody>
      </p:sp>
      <p:pic>
        <p:nvPicPr>
          <p:cNvPr id="471" name="pasted-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000" y="825500"/>
            <a:ext cx="8890000" cy="4818468"/>
          </a:xfrm>
          <a:prstGeom prst="rect">
            <a:avLst/>
          </a:prstGeom>
          <a:ln w="12700">
            <a:miter lim="400000"/>
          </a:ln>
        </p:spPr>
      </p:pic>
      <p:sp>
        <p:nvSpPr>
          <p:cNvPr id="472" name="Shape 472"/>
          <p:cNvSpPr/>
          <p:nvPr/>
        </p:nvSpPr>
        <p:spPr>
          <a:xfrm>
            <a:off x="254000" y="2704459"/>
            <a:ext cx="8606880" cy="1085950"/>
          </a:xfrm>
          <a:prstGeom prst="roundRect">
            <a:avLst>
              <a:gd name="adj" fmla="val 5398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Shape 4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Experimental Evaluation: common benchmarks</a:t>
            </a:r>
          </a:p>
        </p:txBody>
      </p:sp>
      <p:sp>
        <p:nvSpPr>
          <p:cNvPr id="475" name="Shape 4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800100" lvl="1" indent="-342900">
              <a:lnSpc>
                <a:spcPct val="90000"/>
              </a:lnSpc>
              <a:spcBef>
                <a:spcPts val="0"/>
              </a:spcBef>
              <a:defRPr sz="1600"/>
            </a:pPr>
            <a:endParaRPr/>
          </a:p>
          <a:p>
            <a:pPr marL="0" indent="0" algn="ctr">
              <a:spcBef>
                <a:spcPts val="0"/>
              </a:spcBef>
              <a:buSzTx/>
              <a:buNone/>
              <a:defRPr sz="1600"/>
            </a:pPr>
            <a:r>
              <a:t>timeout = 600s</a:t>
            </a:r>
          </a:p>
          <a:p>
            <a:pPr marL="0" indent="0" algn="ctr">
              <a:spcBef>
                <a:spcPts val="0"/>
              </a:spcBef>
              <a:buSzTx/>
              <a:buNone/>
              <a:defRPr sz="1600"/>
            </a:pPr>
            <a:endParaRPr/>
          </a:p>
          <a:p>
            <a:pPr marL="0" indent="0" algn="ctr">
              <a:spcBef>
                <a:spcPts val="0"/>
              </a:spcBef>
              <a:buSzTx/>
              <a:buNone/>
              <a:defRPr sz="1600"/>
            </a:pPr>
            <a:r>
              <a:t>competitive on twisted interleavings</a:t>
            </a:r>
          </a:p>
        </p:txBody>
      </p:sp>
      <p:pic>
        <p:nvPicPr>
          <p:cNvPr id="476" name="pasted-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000" y="825500"/>
            <a:ext cx="8890000" cy="4818468"/>
          </a:xfrm>
          <a:prstGeom prst="rect">
            <a:avLst/>
          </a:prstGeom>
          <a:ln w="12700">
            <a:miter lim="400000"/>
          </a:ln>
        </p:spPr>
      </p:pic>
      <p:sp>
        <p:nvSpPr>
          <p:cNvPr id="477" name="Shape 477"/>
          <p:cNvSpPr/>
          <p:nvPr/>
        </p:nvSpPr>
        <p:spPr>
          <a:xfrm>
            <a:off x="254000" y="3825329"/>
            <a:ext cx="8610600" cy="546646"/>
          </a:xfrm>
          <a:prstGeom prst="roundRect">
            <a:avLst>
              <a:gd name="adj" fmla="val 10723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Shape 47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Experimental Evaluation: common benchmarks</a:t>
            </a:r>
          </a:p>
        </p:txBody>
      </p:sp>
      <p:sp>
        <p:nvSpPr>
          <p:cNvPr id="480" name="Shape 48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800100" lvl="1" indent="-342900">
              <a:lnSpc>
                <a:spcPct val="90000"/>
              </a:lnSpc>
              <a:spcBef>
                <a:spcPts val="0"/>
              </a:spcBef>
              <a:defRPr sz="1600"/>
            </a:pPr>
            <a:endParaRPr/>
          </a:p>
          <a:p>
            <a:pPr marL="0" indent="0" algn="ctr">
              <a:spcBef>
                <a:spcPts val="0"/>
              </a:spcBef>
              <a:buSzTx/>
              <a:buNone/>
              <a:defRPr sz="1600"/>
            </a:pPr>
            <a:r>
              <a:t>timeout = 600s</a:t>
            </a:r>
          </a:p>
          <a:p>
            <a:pPr marL="0" indent="0" algn="ctr">
              <a:spcBef>
                <a:spcPts val="0"/>
              </a:spcBef>
              <a:buSzTx/>
              <a:buNone/>
              <a:defRPr sz="1600"/>
            </a:pPr>
            <a:endParaRPr/>
          </a:p>
          <a:p>
            <a:pPr marL="0" indent="0" algn="ctr">
              <a:spcBef>
                <a:spcPts val="0"/>
              </a:spcBef>
              <a:buSzTx/>
              <a:buNone/>
              <a:defRPr sz="1600"/>
            </a:pPr>
            <a:r>
              <a:t>slower</a:t>
            </a:r>
          </a:p>
        </p:txBody>
      </p:sp>
      <p:pic>
        <p:nvPicPr>
          <p:cNvPr id="481" name="pasted-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000" y="825500"/>
            <a:ext cx="8890000" cy="4818468"/>
          </a:xfrm>
          <a:prstGeom prst="rect">
            <a:avLst/>
          </a:prstGeom>
          <a:ln w="12700">
            <a:miter lim="400000"/>
          </a:ln>
        </p:spPr>
      </p:pic>
      <p:sp>
        <p:nvSpPr>
          <p:cNvPr id="482" name="Shape 482"/>
          <p:cNvSpPr/>
          <p:nvPr/>
        </p:nvSpPr>
        <p:spPr>
          <a:xfrm>
            <a:off x="254000" y="4409529"/>
            <a:ext cx="8601968" cy="525017"/>
          </a:xfrm>
          <a:prstGeom prst="roundRect">
            <a:avLst>
              <a:gd name="adj" fmla="val 11165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Shape 48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Experimental Evaluation: common benchmarks</a:t>
            </a:r>
          </a:p>
        </p:txBody>
      </p:sp>
      <p:sp>
        <p:nvSpPr>
          <p:cNvPr id="485" name="Shape 48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800100" lvl="1" indent="-342900">
              <a:lnSpc>
                <a:spcPct val="90000"/>
              </a:lnSpc>
              <a:spcBef>
                <a:spcPts val="0"/>
              </a:spcBef>
              <a:defRPr sz="1600"/>
            </a:pPr>
            <a:endParaRPr/>
          </a:p>
          <a:p>
            <a:pPr marL="0" indent="0" algn="ctr">
              <a:spcBef>
                <a:spcPts val="0"/>
              </a:spcBef>
              <a:buSzTx/>
              <a:buNone/>
              <a:defRPr sz="1600"/>
            </a:pPr>
            <a:r>
              <a:t>timeout = 600s</a:t>
            </a:r>
          </a:p>
          <a:p>
            <a:pPr marL="0" indent="0" algn="ctr">
              <a:spcBef>
                <a:spcPts val="0"/>
              </a:spcBef>
              <a:buSzTx/>
              <a:buNone/>
              <a:defRPr sz="1600"/>
            </a:pPr>
            <a:endParaRPr/>
          </a:p>
          <a:p>
            <a:pPr marL="0" indent="0" algn="ctr">
              <a:spcBef>
                <a:spcPts val="0"/>
              </a:spcBef>
              <a:buSzTx/>
              <a:buNone/>
              <a:defRPr sz="1600"/>
            </a:pPr>
            <a:r>
              <a:t>faster than Nidhugg</a:t>
            </a:r>
          </a:p>
        </p:txBody>
      </p:sp>
      <p:pic>
        <p:nvPicPr>
          <p:cNvPr id="486" name="pasted-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000" y="825500"/>
            <a:ext cx="8890000" cy="4818468"/>
          </a:xfrm>
          <a:prstGeom prst="rect">
            <a:avLst/>
          </a:prstGeom>
          <a:ln w="12700">
            <a:miter lim="400000"/>
          </a:ln>
        </p:spPr>
      </p:pic>
      <p:sp>
        <p:nvSpPr>
          <p:cNvPr id="487" name="Shape 487"/>
          <p:cNvSpPr/>
          <p:nvPr/>
        </p:nvSpPr>
        <p:spPr>
          <a:xfrm>
            <a:off x="254000" y="4981029"/>
            <a:ext cx="8601968" cy="525017"/>
          </a:xfrm>
          <a:prstGeom prst="roundRect">
            <a:avLst>
              <a:gd name="adj" fmla="val 11165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Shape 48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Experimental Evaluation: Safestack</a:t>
            </a:r>
          </a:p>
        </p:txBody>
      </p:sp>
      <p:pic>
        <p:nvPicPr>
          <p:cNvPr id="490" name="pasted-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000" y="831850"/>
            <a:ext cx="8890000" cy="4129264"/>
          </a:xfrm>
          <a:prstGeom prst="rect">
            <a:avLst/>
          </a:prstGeom>
          <a:ln w="12700">
            <a:miter lim="400000"/>
          </a:ln>
        </p:spPr>
      </p:pic>
      <p:sp>
        <p:nvSpPr>
          <p:cNvPr id="491" name="Shape 49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800100" lvl="1" indent="-342900">
              <a:lnSpc>
                <a:spcPct val="90000"/>
              </a:lnSpc>
              <a:spcBef>
                <a:spcPts val="0"/>
              </a:spcBef>
              <a:defRPr sz="1600"/>
            </a:pPr>
            <a:endParaRPr/>
          </a:p>
          <a:p>
            <a:pPr marL="0" indent="0" algn="ctr">
              <a:spcBef>
                <a:spcPts val="0"/>
              </a:spcBef>
              <a:buSzTx/>
              <a:buNone/>
              <a:defRPr sz="1600"/>
            </a:pPr>
            <a:r>
              <a:t>maxclock=K=1 forces SC analysis,</a:t>
            </a:r>
          </a:p>
          <a:p>
            <a:pPr marL="0" indent="0" algn="ctr">
              <a:spcBef>
                <a:spcPts val="0"/>
              </a:spcBef>
              <a:buSzTx/>
              <a:buNone/>
              <a:defRPr sz="1600"/>
            </a:pPr>
            <a:r>
              <a:t>TSO puts 3x-4x overhead on lazy schema (SC times not shown in table)</a:t>
            </a:r>
          </a:p>
        </p:txBody>
      </p:sp>
      <p:sp>
        <p:nvSpPr>
          <p:cNvPr id="492" name="Shape 492"/>
          <p:cNvSpPr/>
          <p:nvPr/>
        </p:nvSpPr>
        <p:spPr>
          <a:xfrm>
            <a:off x="258316" y="1882229"/>
            <a:ext cx="8614668" cy="1046263"/>
          </a:xfrm>
          <a:prstGeom prst="roundRect">
            <a:avLst>
              <a:gd name="adj" fmla="val 5603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Shape 49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Experimental Evaluation: Safestack</a:t>
            </a:r>
          </a:p>
        </p:txBody>
      </p:sp>
      <p:pic>
        <p:nvPicPr>
          <p:cNvPr id="495" name="pasted-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000" y="831850"/>
            <a:ext cx="8890000" cy="4129264"/>
          </a:xfrm>
          <a:prstGeom prst="rect">
            <a:avLst/>
          </a:prstGeom>
          <a:ln w="12700">
            <a:miter lim="400000"/>
          </a:ln>
        </p:spPr>
      </p:pic>
      <p:sp>
        <p:nvSpPr>
          <p:cNvPr id="496" name="Shape 49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800100" lvl="1" indent="-342900">
              <a:lnSpc>
                <a:spcPct val="90000"/>
              </a:lnSpc>
              <a:spcBef>
                <a:spcPts val="0"/>
              </a:spcBef>
              <a:defRPr sz="1600"/>
            </a:pPr>
            <a:endParaRPr/>
          </a:p>
          <a:p>
            <a:pPr marL="0" indent="0" algn="ctr">
              <a:spcBef>
                <a:spcPts val="0"/>
              </a:spcBef>
              <a:buSzTx/>
              <a:buNone/>
              <a:defRPr sz="1600"/>
            </a:pPr>
            <a:r>
              <a:t>quicker to spot the bug under PSO</a:t>
            </a:r>
          </a:p>
          <a:p>
            <a:pPr marL="0" indent="0" algn="ctr">
              <a:spcBef>
                <a:spcPts val="0"/>
              </a:spcBef>
              <a:buSzTx/>
              <a:buNone/>
              <a:defRPr sz="1600"/>
            </a:pPr>
            <a:r>
              <a:t>as it requires a smaller number of thread interactions;</a:t>
            </a:r>
          </a:p>
          <a:p>
            <a:pPr marL="0" indent="0" algn="ctr">
              <a:spcBef>
                <a:spcPts val="0"/>
              </a:spcBef>
              <a:buSzTx/>
              <a:buNone/>
              <a:defRPr sz="1600"/>
            </a:pPr>
            <a:r>
              <a:t>performance comparable when no bugs are found</a:t>
            </a:r>
          </a:p>
        </p:txBody>
      </p:sp>
      <p:sp>
        <p:nvSpPr>
          <p:cNvPr id="497" name="Shape 497"/>
          <p:cNvSpPr/>
          <p:nvPr/>
        </p:nvSpPr>
        <p:spPr>
          <a:xfrm>
            <a:off x="258316" y="2974429"/>
            <a:ext cx="8614668" cy="1307654"/>
          </a:xfrm>
          <a:prstGeom prst="roundRect">
            <a:avLst>
              <a:gd name="adj" fmla="val 4483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Shape 49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Experimental Evaluation: Safestack</a:t>
            </a:r>
          </a:p>
        </p:txBody>
      </p:sp>
      <p:pic>
        <p:nvPicPr>
          <p:cNvPr id="500" name="pasted-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000" y="831850"/>
            <a:ext cx="8890000" cy="4129264"/>
          </a:xfrm>
          <a:prstGeom prst="rect">
            <a:avLst/>
          </a:prstGeom>
          <a:ln w="12700">
            <a:miter lim="400000"/>
          </a:ln>
        </p:spPr>
      </p:pic>
      <p:sp>
        <p:nvSpPr>
          <p:cNvPr id="501" name="Shape 501"/>
          <p:cNvSpPr/>
          <p:nvPr/>
        </p:nvSpPr>
        <p:spPr>
          <a:xfrm>
            <a:off x="264666" y="4320629"/>
            <a:ext cx="8614668" cy="509638"/>
          </a:xfrm>
          <a:prstGeom prst="roundRect">
            <a:avLst>
              <a:gd name="adj" fmla="val 11502"/>
            </a:avLst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 sz="14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0" indent="0">
              <a:lnSpc>
                <a:spcPct val="90000"/>
              </a:lnSpc>
              <a:buSzTx/>
              <a:buNone/>
              <a:defRPr sz="1800" b="1"/>
            </a:pPr>
            <a:endParaRPr/>
          </a:p>
          <a:p>
            <a:pPr marL="800100" lvl="1" indent="-342900">
              <a:lnSpc>
                <a:spcPct val="90000"/>
              </a:lnSpc>
              <a:spcBef>
                <a:spcPts val="0"/>
              </a:spcBef>
              <a:defRPr sz="1600"/>
            </a:pPr>
            <a:endParaRPr/>
          </a:p>
          <a:p>
            <a:pPr marL="0" indent="0" algn="ctr">
              <a:spcBef>
                <a:spcPts val="0"/>
              </a:spcBef>
              <a:buSzTx/>
              <a:buNone/>
              <a:defRPr sz="1600"/>
            </a:pPr>
            <a:r>
              <a:t>increase maxlock to covers more reorderings,</a:t>
            </a:r>
          </a:p>
          <a:p>
            <a:pPr marL="0" indent="0" algn="ctr">
              <a:spcBef>
                <a:spcPts val="0"/>
              </a:spcBef>
              <a:buSzTx/>
              <a:buNone/>
              <a:defRPr sz="1600"/>
            </a:pPr>
            <a:r>
              <a:t>more resource demanding..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Shape 504"/>
          <p:cNvSpPr/>
          <p:nvPr/>
        </p:nvSpPr>
        <p:spPr>
          <a:xfrm>
            <a:off x="152400" y="1003968"/>
            <a:ext cx="8839200" cy="3799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>
              <a:spcBef>
                <a:spcPts val="2400"/>
              </a:spcBef>
              <a:defRPr sz="1600"/>
            </a:pPr>
            <a:endParaRPr/>
          </a:p>
          <a:p>
            <a:pPr>
              <a:spcBef>
                <a:spcPts val="2400"/>
              </a:spcBef>
              <a:defRPr sz="1600"/>
            </a:pPr>
            <a:endParaRPr/>
          </a:p>
          <a:p>
            <a:pPr>
              <a:spcBef>
                <a:spcPts val="2400"/>
              </a:spcBef>
              <a:defRPr sz="1600"/>
            </a:pPr>
            <a:endParaRPr/>
          </a:p>
          <a:p>
            <a:pPr algn="ctr">
              <a:spcBef>
                <a:spcPts val="2400"/>
              </a:spcBef>
              <a:defRPr sz="3300" b="1"/>
            </a:pPr>
            <a:r>
              <a:t>Thank You</a:t>
            </a:r>
          </a:p>
          <a:p>
            <a:pPr>
              <a:spcBef>
                <a:spcPts val="2400"/>
              </a:spcBef>
              <a:defRPr sz="1600"/>
            </a:pPr>
            <a:endParaRPr/>
          </a:p>
          <a:p>
            <a:pPr algn="ctr">
              <a:spcBef>
                <a:spcPts val="2400"/>
              </a:spcBef>
              <a:defRPr sz="1600">
                <a:latin typeface="Courier"/>
                <a:ea typeface="Courier"/>
                <a:cs typeface="Courier"/>
                <a:sym typeface="Courier"/>
              </a:defRPr>
            </a:pPr>
            <a:r>
              <a:t>users.ecs.soton.ac.uk/gp4/</a:t>
            </a:r>
            <a:r>
              <a:rPr b="1"/>
              <a:t>cseq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Relaxed Memory Consistency</a:t>
            </a:r>
          </a:p>
        </p:txBody>
      </p:sp>
      <p:sp>
        <p:nvSpPr>
          <p:cNvPr id="123" name="Shape 123"/>
          <p:cNvSpPr>
            <a:spLocks noGrp="1"/>
          </p:cNvSpPr>
          <p:nvPr>
            <p:ph type="body" idx="1"/>
          </p:nvPr>
        </p:nvSpPr>
        <p:spPr>
          <a:xfrm>
            <a:off x="1343942" y="758256"/>
            <a:ext cx="6430716" cy="5845077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800"/>
            </a:pPr>
            <a:endParaRPr/>
          </a:p>
          <a:p>
            <a:pPr marL="0" indent="0">
              <a:buSzTx/>
              <a:buNone/>
              <a:defRPr b="1"/>
            </a:pPr>
            <a:endParaRPr/>
          </a:p>
          <a:p>
            <a:pPr marL="0" indent="0">
              <a:buSzTx/>
              <a:buNone/>
              <a:defRPr sz="1800" b="1"/>
            </a:pPr>
            <a:endParaRPr/>
          </a:p>
          <a:p>
            <a:pPr marL="0" indent="0">
              <a:buSzTx/>
              <a:buNone/>
              <a:defRPr sz="1800" b="1"/>
            </a:pPr>
            <a:endParaRPr/>
          </a:p>
          <a:p>
            <a:pPr marL="0" indent="0">
              <a:buSzTx/>
              <a:buNone/>
              <a:defRPr b="1"/>
            </a:pPr>
            <a:endParaRPr/>
          </a:p>
          <a:p>
            <a:pPr marL="0" lvl="3" indent="1577339">
              <a:buSzTx/>
              <a:buNone/>
              <a:defRPr sz="1800" b="1"/>
            </a:pPr>
            <a:endParaRPr/>
          </a:p>
          <a:p>
            <a:pPr marL="0" indent="0">
              <a:buSzTx/>
              <a:buNone/>
              <a:defRPr sz="1800" b="1"/>
            </a:pPr>
            <a:endParaRPr/>
          </a:p>
          <a:p>
            <a:pPr marL="0" indent="0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r>
              <a:t>limitations of testing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generally ineffective for rare concurrency errors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cannot control additional nondeterminism introduced by WMMs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need to be complemented with symbolic analysis</a:t>
            </a:r>
          </a:p>
        </p:txBody>
      </p:sp>
      <p:sp>
        <p:nvSpPr>
          <p:cNvPr id="124" name="Shape 124"/>
          <p:cNvSpPr/>
          <p:nvPr/>
        </p:nvSpPr>
        <p:spPr>
          <a:xfrm flipV="1">
            <a:off x="5469731" y="1552682"/>
            <a:ext cx="1" cy="1031769"/>
          </a:xfrm>
          <a:prstGeom prst="line">
            <a:avLst/>
          </a:prstGeom>
          <a:ln w="127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25" name="Shape 125"/>
          <p:cNvSpPr/>
          <p:nvPr/>
        </p:nvSpPr>
        <p:spPr>
          <a:xfrm>
            <a:off x="3441675" y="2593975"/>
            <a:ext cx="906513" cy="958850"/>
          </a:xfrm>
          <a:prstGeom prst="roundRect">
            <a:avLst>
              <a:gd name="adj" fmla="val 14010"/>
            </a:avLst>
          </a:prstGeom>
          <a:solidFill>
            <a:schemeClr val="accent3">
              <a:lumOff val="44000"/>
            </a:schemeClr>
          </a:solidFill>
          <a:ln w="12700" cap="rnd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126" name="Shape 126"/>
          <p:cNvSpPr/>
          <p:nvPr/>
        </p:nvSpPr>
        <p:spPr>
          <a:xfrm>
            <a:off x="3445916" y="995254"/>
            <a:ext cx="2277568" cy="547904"/>
          </a:xfrm>
          <a:prstGeom prst="roundRect">
            <a:avLst>
              <a:gd name="adj" fmla="val 16667"/>
            </a:avLst>
          </a:prstGeom>
          <a:solidFill>
            <a:srgbClr val="FFCC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27" name="Shape 127"/>
          <p:cNvSpPr/>
          <p:nvPr/>
        </p:nvSpPr>
        <p:spPr>
          <a:xfrm>
            <a:off x="3712841" y="1123043"/>
            <a:ext cx="1711918" cy="292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400"/>
            </a:lvl1pPr>
          </a:lstStyle>
          <a:p>
            <a:r>
              <a:t>SHARED MEMORY</a:t>
            </a:r>
          </a:p>
        </p:txBody>
      </p:sp>
      <p:sp>
        <p:nvSpPr>
          <p:cNvPr id="128" name="Shape 128"/>
          <p:cNvSpPr/>
          <p:nvPr/>
        </p:nvSpPr>
        <p:spPr>
          <a:xfrm>
            <a:off x="3590131" y="2919971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t</a:t>
            </a:r>
            <a:r>
              <a:rPr baseline="-30428"/>
              <a:t>1</a:t>
            </a:r>
          </a:p>
        </p:txBody>
      </p:sp>
      <p:sp>
        <p:nvSpPr>
          <p:cNvPr id="129" name="Shape 129"/>
          <p:cNvSpPr/>
          <p:nvPr/>
        </p:nvSpPr>
        <p:spPr>
          <a:xfrm>
            <a:off x="3374231" y="1851806"/>
            <a:ext cx="609601" cy="455638"/>
          </a:xfrm>
          <a:prstGeom prst="roundRect">
            <a:avLst>
              <a:gd name="adj" fmla="val 16667"/>
            </a:avLst>
          </a:prstGeom>
          <a:solidFill>
            <a:srgbClr val="FF26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3370400" y="1908774"/>
            <a:ext cx="617263" cy="341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 anchor="ctr">
            <a:spAutoFit/>
          </a:bodyPr>
          <a:lstStyle/>
          <a:p>
            <a:pPr algn="ctr">
              <a:defRPr sz="900"/>
            </a:pPr>
            <a:r>
              <a:t>STORE</a:t>
            </a:r>
            <a:endParaRPr sz="3200">
              <a:latin typeface="Comic Sans MS"/>
              <a:ea typeface="Comic Sans MS"/>
              <a:cs typeface="Comic Sans MS"/>
              <a:sym typeface="Comic Sans MS"/>
            </a:endParaRPr>
          </a:p>
          <a:p>
            <a:pPr algn="ctr">
              <a:defRPr sz="900"/>
            </a:pPr>
            <a:r>
              <a:t>BUFFER </a:t>
            </a:r>
          </a:p>
        </p:txBody>
      </p:sp>
      <p:sp>
        <p:nvSpPr>
          <p:cNvPr id="131" name="Shape 131"/>
          <p:cNvSpPr/>
          <p:nvPr/>
        </p:nvSpPr>
        <p:spPr>
          <a:xfrm>
            <a:off x="4813275" y="2595006"/>
            <a:ext cx="906513" cy="958851"/>
          </a:xfrm>
          <a:prstGeom prst="roundRect">
            <a:avLst>
              <a:gd name="adj" fmla="val 14010"/>
            </a:avLst>
          </a:prstGeom>
          <a:solidFill>
            <a:schemeClr val="accent3">
              <a:lumOff val="44000"/>
            </a:schemeClr>
          </a:solidFill>
          <a:ln w="12700" cap="rnd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4961731" y="2919971"/>
            <a:ext cx="609601" cy="332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/>
            </a:pPr>
            <a:r>
              <a:t>t</a:t>
            </a:r>
            <a:r>
              <a:rPr baseline="-30428"/>
              <a:t>T</a:t>
            </a:r>
          </a:p>
        </p:txBody>
      </p:sp>
      <p:sp>
        <p:nvSpPr>
          <p:cNvPr id="133" name="Shape 133"/>
          <p:cNvSpPr/>
          <p:nvPr/>
        </p:nvSpPr>
        <p:spPr>
          <a:xfrm>
            <a:off x="4745831" y="1852837"/>
            <a:ext cx="609601" cy="455638"/>
          </a:xfrm>
          <a:prstGeom prst="roundRect">
            <a:avLst>
              <a:gd name="adj" fmla="val 16667"/>
            </a:avLst>
          </a:prstGeom>
          <a:solidFill>
            <a:srgbClr val="FF2600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4" name="Shape 134"/>
          <p:cNvSpPr/>
          <p:nvPr/>
        </p:nvSpPr>
        <p:spPr>
          <a:xfrm>
            <a:off x="4742000" y="1909805"/>
            <a:ext cx="617263" cy="341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 anchor="ctr">
            <a:spAutoFit/>
          </a:bodyPr>
          <a:lstStyle/>
          <a:p>
            <a:pPr algn="ctr">
              <a:defRPr sz="900"/>
            </a:pPr>
            <a:r>
              <a:t>STORE</a:t>
            </a:r>
            <a:endParaRPr sz="3200">
              <a:latin typeface="Comic Sans MS"/>
              <a:ea typeface="Comic Sans MS"/>
              <a:cs typeface="Comic Sans MS"/>
              <a:sym typeface="Comic Sans MS"/>
            </a:endParaRPr>
          </a:p>
          <a:p>
            <a:pPr algn="ctr">
              <a:defRPr sz="900"/>
            </a:pPr>
            <a:r>
              <a:t>BUFFER </a:t>
            </a:r>
          </a:p>
        </p:txBody>
      </p:sp>
      <p:sp>
        <p:nvSpPr>
          <p:cNvPr id="135" name="Shape 135"/>
          <p:cNvSpPr/>
          <p:nvPr/>
        </p:nvSpPr>
        <p:spPr>
          <a:xfrm flipV="1">
            <a:off x="5050631" y="2315449"/>
            <a:ext cx="1" cy="267321"/>
          </a:xfrm>
          <a:prstGeom prst="line">
            <a:avLst/>
          </a:prstGeom>
          <a:ln w="12700">
            <a:solidFill>
              <a:srgbClr val="000000"/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6" name="Shape 136"/>
          <p:cNvSpPr/>
          <p:nvPr/>
        </p:nvSpPr>
        <p:spPr>
          <a:xfrm flipV="1">
            <a:off x="3679031" y="2315449"/>
            <a:ext cx="1" cy="267321"/>
          </a:xfrm>
          <a:prstGeom prst="line">
            <a:avLst/>
          </a:prstGeom>
          <a:ln w="12700">
            <a:solidFill>
              <a:srgbClr val="000000"/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7" name="Shape 137"/>
          <p:cNvSpPr/>
          <p:nvPr/>
        </p:nvSpPr>
        <p:spPr>
          <a:xfrm flipV="1">
            <a:off x="3679031" y="1553829"/>
            <a:ext cx="1" cy="296723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8" name="Shape 138"/>
          <p:cNvSpPr/>
          <p:nvPr/>
        </p:nvSpPr>
        <p:spPr>
          <a:xfrm flipV="1">
            <a:off x="5050631" y="1552682"/>
            <a:ext cx="1" cy="299017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9" name="Shape 139"/>
          <p:cNvSpPr/>
          <p:nvPr/>
        </p:nvSpPr>
        <p:spPr>
          <a:xfrm flipV="1">
            <a:off x="4110831" y="1552682"/>
            <a:ext cx="1" cy="1031768"/>
          </a:xfrm>
          <a:prstGeom prst="line">
            <a:avLst/>
          </a:prstGeom>
          <a:ln w="127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>
              <a:defRPr sz="24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0" name="Shape 140"/>
          <p:cNvSpPr/>
          <p:nvPr/>
        </p:nvSpPr>
        <p:spPr>
          <a:xfrm>
            <a:off x="4051300" y="2959907"/>
            <a:ext cx="1066800" cy="226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/>
            </a:lvl1pPr>
          </a:lstStyle>
          <a:p>
            <a:r>
              <a:t>…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body" idx="1"/>
          </p:nvPr>
        </p:nvSpPr>
        <p:spPr>
          <a:xfrm>
            <a:off x="1206425" y="1143000"/>
            <a:ext cx="6731150" cy="546412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endParaRPr/>
          </a:p>
          <a:p>
            <a:pPr marL="0" indent="0">
              <a:buSzTx/>
              <a:buNone/>
            </a:pPr>
            <a:endParaRPr/>
          </a:p>
          <a:p>
            <a:pPr marL="0" indent="0">
              <a:buSzTx/>
              <a:buNone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r>
              <a:t>concurrency handling at formula level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encode threads separately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add φ</a:t>
            </a:r>
            <a:r>
              <a:rPr baseline="-29749"/>
              <a:t>c  </a:t>
            </a:r>
            <a:r>
              <a:t>to capture thread interleaving</a:t>
            </a:r>
          </a:p>
          <a:p>
            <a:pPr marL="0" lvl="3" indent="685800">
              <a:spcBef>
                <a:spcPts val="300"/>
              </a:spcBef>
              <a:buSzTx/>
              <a:buNone/>
              <a:defRPr sz="1300" b="1">
                <a:solidFill>
                  <a:srgbClr val="018001"/>
                </a:solidFill>
              </a:defRPr>
            </a:pPr>
            <a:r>
              <a:t>  [Sinha, Wang – POPL 2011]</a:t>
            </a:r>
          </a:p>
        </p:txBody>
      </p:sp>
      <p:sp>
        <p:nvSpPr>
          <p:cNvPr id="143" name="Shape 143"/>
          <p:cNvSpPr/>
          <p:nvPr/>
        </p:nvSpPr>
        <p:spPr>
          <a:xfrm>
            <a:off x="4468845" y="1536690"/>
            <a:ext cx="687261" cy="742951"/>
          </a:xfrm>
          <a:prstGeom prst="roundRect">
            <a:avLst>
              <a:gd name="adj" fmla="val 18479"/>
            </a:avLst>
          </a:prstGeom>
          <a:solidFill>
            <a:schemeClr val="accent3">
              <a:lumOff val="44000"/>
            </a:schemeClr>
          </a:solidFill>
          <a:ln w="12700">
            <a:solidFill>
              <a:srgbClr val="000000"/>
            </a:solidFill>
            <a:prstDash val="sysDot"/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144" name="Shape 144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1143001"/>
          </a:xfrm>
          <a:prstGeom prst="rect">
            <a:avLst/>
          </a:prstGeom>
        </p:spPr>
        <p:txBody>
          <a:bodyPr/>
          <a:lstStyle/>
          <a:p>
            <a:pPr>
              <a:defRPr sz="2600"/>
            </a:pPr>
            <a:r>
              <a:t>Symbolic Bug Finding:</a:t>
            </a:r>
          </a:p>
          <a:p>
            <a:pPr>
              <a:defRPr sz="2600"/>
            </a:pPr>
            <a:r>
              <a:t>BMC</a:t>
            </a:r>
          </a:p>
        </p:txBody>
      </p:sp>
      <p:sp>
        <p:nvSpPr>
          <p:cNvPr id="145" name="Shape 145"/>
          <p:cNvSpPr/>
          <p:nvPr/>
        </p:nvSpPr>
        <p:spPr>
          <a:xfrm>
            <a:off x="2192406" y="1736746"/>
            <a:ext cx="807365" cy="337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400"/>
            </a:pPr>
            <a:r>
              <a:t>P</a:t>
            </a:r>
            <a:r>
              <a:rPr baseline="-33142"/>
              <a:t>SC/WMM</a:t>
            </a:r>
          </a:p>
        </p:txBody>
      </p:sp>
      <p:sp>
        <p:nvSpPr>
          <p:cNvPr id="146" name="Shape 146"/>
          <p:cNvSpPr/>
          <p:nvPr/>
        </p:nvSpPr>
        <p:spPr>
          <a:xfrm>
            <a:off x="3592320" y="1760876"/>
            <a:ext cx="274451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400"/>
            </a:lvl1pPr>
          </a:lstStyle>
          <a:p>
            <a:r>
              <a:t>IR</a:t>
            </a:r>
          </a:p>
        </p:txBody>
      </p:sp>
      <p:sp>
        <p:nvSpPr>
          <p:cNvPr id="147" name="Shape 147"/>
          <p:cNvSpPr/>
          <p:nvPr/>
        </p:nvSpPr>
        <p:spPr>
          <a:xfrm>
            <a:off x="4459320" y="1635146"/>
            <a:ext cx="706311" cy="5402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400"/>
            </a:pPr>
            <a:r>
              <a:t>VC</a:t>
            </a:r>
          </a:p>
          <a:p>
            <a:pPr algn="ctr">
              <a:defRPr sz="1400"/>
            </a:pPr>
            <a:r>
              <a:t>φ</a:t>
            </a:r>
            <a:r>
              <a:rPr baseline="-33142"/>
              <a:t>t</a:t>
            </a:r>
            <a:r>
              <a:t> </a:t>
            </a:r>
            <a:r>
              <a:rPr>
                <a:latin typeface="ＭＳ ゴシック"/>
                <a:ea typeface="ＭＳ ゴシック"/>
                <a:cs typeface="ＭＳ ゴシック"/>
                <a:sym typeface="ＭＳ ゴシック"/>
              </a:rPr>
              <a:t>∧ </a:t>
            </a:r>
            <a:r>
              <a:t>φ</a:t>
            </a:r>
            <a:r>
              <a:rPr baseline="-33142"/>
              <a:t>c</a:t>
            </a:r>
          </a:p>
        </p:txBody>
      </p:sp>
      <p:sp>
        <p:nvSpPr>
          <p:cNvPr id="148" name="Shape 148"/>
          <p:cNvSpPr/>
          <p:nvPr/>
        </p:nvSpPr>
        <p:spPr>
          <a:xfrm>
            <a:off x="3053045" y="19052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9" name="Shape 149"/>
          <p:cNvSpPr/>
          <p:nvPr/>
        </p:nvSpPr>
        <p:spPr>
          <a:xfrm>
            <a:off x="3920045" y="19052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50" name="Shape 150"/>
          <p:cNvSpPr/>
          <p:nvPr/>
        </p:nvSpPr>
        <p:spPr>
          <a:xfrm>
            <a:off x="5218905" y="19052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51" name="Shape 151"/>
          <p:cNvSpPr/>
          <p:nvPr/>
        </p:nvSpPr>
        <p:spPr>
          <a:xfrm>
            <a:off x="5758179" y="1659276"/>
            <a:ext cx="1219201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 defTabSz="457200">
              <a:defRPr sz="1400">
                <a:solidFill>
                  <a:srgbClr val="008000"/>
                </a:solidFill>
              </a:defRPr>
            </a:pPr>
            <a:r>
              <a:t>TRUE</a:t>
            </a:r>
            <a:endParaRPr>
              <a:solidFill>
                <a:srgbClr val="404040"/>
              </a:solidFill>
            </a:endParaRPr>
          </a:p>
          <a:p>
            <a:pPr algn="ctr" defTabSz="457200">
              <a:defRPr sz="1400">
                <a:solidFill>
                  <a:srgbClr val="FF0000"/>
                </a:solidFill>
              </a:defRPr>
            </a:pPr>
            <a:r>
              <a:t>FALSE</a:t>
            </a:r>
            <a:r>
              <a:rPr>
                <a:solidFill>
                  <a:srgbClr val="404040"/>
                </a:solidFill>
              </a:rPr>
              <a:t> + CEX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/>
          </p:cNvSpPr>
          <p:nvPr>
            <p:ph type="body" idx="1"/>
          </p:nvPr>
        </p:nvSpPr>
        <p:spPr>
          <a:xfrm>
            <a:off x="1206425" y="1143000"/>
            <a:ext cx="6731150" cy="546412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endParaRPr/>
          </a:p>
          <a:p>
            <a:pPr marL="0" indent="0">
              <a:buSzTx/>
              <a:buNone/>
            </a:pPr>
            <a:endParaRPr/>
          </a:p>
          <a:p>
            <a:pPr marL="0" indent="0">
              <a:buSzTx/>
              <a:buNone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r>
              <a:t>concurrency handling at formula level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encode threads separately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add φ</a:t>
            </a:r>
            <a:r>
              <a:rPr baseline="-29749"/>
              <a:t>c  </a:t>
            </a:r>
            <a:r>
              <a:t>to capture thread interleaving</a:t>
            </a:r>
          </a:p>
          <a:p>
            <a:pPr marL="0" lvl="3" indent="685800">
              <a:spcBef>
                <a:spcPts val="300"/>
              </a:spcBef>
              <a:buSzTx/>
              <a:buNone/>
              <a:defRPr sz="1300" b="1">
                <a:solidFill>
                  <a:srgbClr val="018001"/>
                </a:solidFill>
              </a:defRPr>
            </a:pPr>
            <a:r>
              <a:t>  [Sinha, Wang – POPL 2011]</a:t>
            </a:r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r>
              <a:t>extension to WMMs is natural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change φ</a:t>
            </a:r>
            <a:r>
              <a:rPr baseline="-29749"/>
              <a:t>c  </a:t>
            </a:r>
            <a:r>
              <a:t>to capture extra interactions due to weaker consistency</a:t>
            </a:r>
          </a:p>
          <a:p>
            <a:pPr marL="0" lvl="3" indent="685800">
              <a:spcBef>
                <a:spcPts val="300"/>
              </a:spcBef>
              <a:buSzTx/>
              <a:buNone/>
              <a:defRPr sz="1300" b="1">
                <a:solidFill>
                  <a:srgbClr val="018001"/>
                </a:solidFill>
              </a:defRPr>
            </a:pPr>
            <a:r>
              <a:t>  [Alglave, Kroening, Tautschnig – CAV 2013]</a:t>
            </a:r>
          </a:p>
        </p:txBody>
      </p:sp>
      <p:sp>
        <p:nvSpPr>
          <p:cNvPr id="154" name="Shape 154"/>
          <p:cNvSpPr/>
          <p:nvPr/>
        </p:nvSpPr>
        <p:spPr>
          <a:xfrm>
            <a:off x="4468845" y="1536690"/>
            <a:ext cx="687261" cy="742951"/>
          </a:xfrm>
          <a:prstGeom prst="roundRect">
            <a:avLst>
              <a:gd name="adj" fmla="val 18479"/>
            </a:avLst>
          </a:prstGeom>
          <a:solidFill>
            <a:schemeClr val="accent3">
              <a:lumOff val="44000"/>
            </a:schemeClr>
          </a:solidFill>
          <a:ln w="12700">
            <a:solidFill>
              <a:srgbClr val="000000"/>
            </a:solidFill>
            <a:prstDash val="sysDot"/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155" name="Shape 155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1143001"/>
          </a:xfrm>
          <a:prstGeom prst="rect">
            <a:avLst/>
          </a:prstGeom>
        </p:spPr>
        <p:txBody>
          <a:bodyPr/>
          <a:lstStyle/>
          <a:p>
            <a:pPr>
              <a:defRPr sz="2600"/>
            </a:pPr>
            <a:r>
              <a:t>Symbolic Bug Finding:</a:t>
            </a:r>
          </a:p>
          <a:p>
            <a:pPr>
              <a:defRPr sz="2600"/>
            </a:pPr>
            <a:r>
              <a:t>BMC</a:t>
            </a:r>
          </a:p>
        </p:txBody>
      </p:sp>
      <p:sp>
        <p:nvSpPr>
          <p:cNvPr id="156" name="Shape 156"/>
          <p:cNvSpPr/>
          <p:nvPr/>
        </p:nvSpPr>
        <p:spPr>
          <a:xfrm>
            <a:off x="2192406" y="1736746"/>
            <a:ext cx="807365" cy="337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400"/>
            </a:pPr>
            <a:r>
              <a:t>P</a:t>
            </a:r>
            <a:r>
              <a:rPr baseline="-33142"/>
              <a:t>SC/WMM</a:t>
            </a:r>
          </a:p>
        </p:txBody>
      </p:sp>
      <p:sp>
        <p:nvSpPr>
          <p:cNvPr id="157" name="Shape 157"/>
          <p:cNvSpPr/>
          <p:nvPr/>
        </p:nvSpPr>
        <p:spPr>
          <a:xfrm>
            <a:off x="3592320" y="1760876"/>
            <a:ext cx="274451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400"/>
            </a:lvl1pPr>
          </a:lstStyle>
          <a:p>
            <a:r>
              <a:t>IR</a:t>
            </a:r>
          </a:p>
        </p:txBody>
      </p:sp>
      <p:sp>
        <p:nvSpPr>
          <p:cNvPr id="158" name="Shape 158"/>
          <p:cNvSpPr/>
          <p:nvPr/>
        </p:nvSpPr>
        <p:spPr>
          <a:xfrm>
            <a:off x="4459320" y="1635146"/>
            <a:ext cx="706311" cy="5402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400"/>
            </a:pPr>
            <a:r>
              <a:t>VC</a:t>
            </a:r>
          </a:p>
          <a:p>
            <a:pPr algn="ctr">
              <a:defRPr sz="1400"/>
            </a:pPr>
            <a:r>
              <a:t>φ</a:t>
            </a:r>
            <a:r>
              <a:rPr baseline="-33142"/>
              <a:t>t</a:t>
            </a:r>
            <a:r>
              <a:t> </a:t>
            </a:r>
            <a:r>
              <a:rPr>
                <a:latin typeface="ＭＳ ゴシック"/>
                <a:ea typeface="ＭＳ ゴシック"/>
                <a:cs typeface="ＭＳ ゴシック"/>
                <a:sym typeface="ＭＳ ゴシック"/>
              </a:rPr>
              <a:t>∧ </a:t>
            </a:r>
            <a:r>
              <a:t>φ</a:t>
            </a:r>
            <a:r>
              <a:rPr baseline="-33142"/>
              <a:t>c</a:t>
            </a:r>
          </a:p>
        </p:txBody>
      </p:sp>
      <p:sp>
        <p:nvSpPr>
          <p:cNvPr id="159" name="Shape 159"/>
          <p:cNvSpPr/>
          <p:nvPr/>
        </p:nvSpPr>
        <p:spPr>
          <a:xfrm>
            <a:off x="3053045" y="19052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3920045" y="19052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1" name="Shape 161"/>
          <p:cNvSpPr/>
          <p:nvPr/>
        </p:nvSpPr>
        <p:spPr>
          <a:xfrm>
            <a:off x="5218905" y="19052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2" name="Shape 162"/>
          <p:cNvSpPr/>
          <p:nvPr/>
        </p:nvSpPr>
        <p:spPr>
          <a:xfrm>
            <a:off x="5758179" y="1659276"/>
            <a:ext cx="1219201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 defTabSz="457200">
              <a:defRPr sz="1400">
                <a:solidFill>
                  <a:srgbClr val="008000"/>
                </a:solidFill>
              </a:defRPr>
            </a:pPr>
            <a:r>
              <a:t>TRUE</a:t>
            </a:r>
            <a:endParaRPr>
              <a:solidFill>
                <a:srgbClr val="404040"/>
              </a:solidFill>
            </a:endParaRPr>
          </a:p>
          <a:p>
            <a:pPr algn="ctr" defTabSz="457200">
              <a:defRPr sz="1400">
                <a:solidFill>
                  <a:srgbClr val="FF0000"/>
                </a:solidFill>
              </a:defRPr>
            </a:pPr>
            <a:r>
              <a:t>FALSE</a:t>
            </a:r>
            <a:r>
              <a:rPr>
                <a:solidFill>
                  <a:srgbClr val="404040"/>
                </a:solidFill>
              </a:rPr>
              <a:t> + CEX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/>
          </p:cNvSpPr>
          <p:nvPr>
            <p:ph type="body" idx="1"/>
          </p:nvPr>
        </p:nvSpPr>
        <p:spPr>
          <a:xfrm>
            <a:off x="1174612" y="1144954"/>
            <a:ext cx="6775893" cy="5462489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endParaRPr/>
          </a:p>
          <a:p>
            <a:pPr marL="0" indent="0">
              <a:buSzTx/>
              <a:buNone/>
            </a:pPr>
            <a:endParaRPr/>
          </a:p>
          <a:p>
            <a:pPr marL="0" indent="0">
              <a:buSzTx/>
              <a:buNone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r>
              <a:t>concurrency handling at code level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reduction to sequential programs analysis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implemented as source transformation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lazy sequentialization tailored to BMC for effective in bug-hunting</a:t>
            </a:r>
          </a:p>
          <a:p>
            <a:pPr marL="0" lvl="1" indent="685800">
              <a:buSzTx/>
              <a:buNone/>
              <a:defRPr sz="1300" b="1">
                <a:solidFill>
                  <a:srgbClr val="018001"/>
                </a:solidFill>
              </a:defRPr>
            </a:pPr>
            <a:r>
              <a:t>[Inverso, Tomasco, Fischer, La Torre, Parlato – CAV 2014]</a:t>
            </a:r>
          </a:p>
          <a:p>
            <a:pPr marL="0" indent="0" algn="ctr">
              <a:buSzTx/>
              <a:buNone/>
              <a:defRPr sz="1800" b="1"/>
            </a:pPr>
            <a:endParaRPr/>
          </a:p>
        </p:txBody>
      </p:sp>
      <p:sp>
        <p:nvSpPr>
          <p:cNvPr id="165" name="Shape 165"/>
          <p:cNvSpPr/>
          <p:nvPr/>
        </p:nvSpPr>
        <p:spPr>
          <a:xfrm>
            <a:off x="2179415" y="1546513"/>
            <a:ext cx="1515766" cy="742951"/>
          </a:xfrm>
          <a:prstGeom prst="roundRect">
            <a:avLst>
              <a:gd name="adj" fmla="val 17094"/>
            </a:avLst>
          </a:prstGeom>
          <a:solidFill>
            <a:schemeClr val="accent3">
              <a:lumOff val="44000"/>
            </a:schemeClr>
          </a:solidFill>
          <a:ln w="12700">
            <a:solidFill>
              <a:srgbClr val="000000"/>
            </a:solidFill>
            <a:prstDash val="sysDot"/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166" name="Shape 166"/>
          <p:cNvSpPr/>
          <p:nvPr/>
        </p:nvSpPr>
        <p:spPr>
          <a:xfrm>
            <a:off x="3152900" y="1749446"/>
            <a:ext cx="551806" cy="337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400"/>
            </a:pPr>
            <a:r>
              <a:t>P</a:t>
            </a:r>
            <a:r>
              <a:rPr baseline="-33142"/>
              <a:t>SEQ</a:t>
            </a:r>
          </a:p>
        </p:txBody>
      </p:sp>
      <p:sp>
        <p:nvSpPr>
          <p:cNvPr id="167" name="Shape 167"/>
          <p:cNvSpPr/>
          <p:nvPr/>
        </p:nvSpPr>
        <p:spPr>
          <a:xfrm>
            <a:off x="4303520" y="1773576"/>
            <a:ext cx="274451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400"/>
            </a:lvl1pPr>
          </a:lstStyle>
          <a:p>
            <a:r>
              <a:t>IR</a:t>
            </a:r>
          </a:p>
        </p:txBody>
      </p:sp>
      <p:sp>
        <p:nvSpPr>
          <p:cNvPr id="168" name="Shape 168"/>
          <p:cNvSpPr/>
          <p:nvPr/>
        </p:nvSpPr>
        <p:spPr>
          <a:xfrm>
            <a:off x="5170520" y="1671976"/>
            <a:ext cx="378586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400"/>
            </a:pPr>
            <a:r>
              <a:t>VC</a:t>
            </a:r>
          </a:p>
          <a:p>
            <a:pPr algn="ctr">
              <a:defRPr sz="1400"/>
            </a:pPr>
            <a:r>
              <a:t>φ</a:t>
            </a:r>
          </a:p>
        </p:txBody>
      </p:sp>
      <p:sp>
        <p:nvSpPr>
          <p:cNvPr id="169" name="Shape 169"/>
          <p:cNvSpPr/>
          <p:nvPr/>
        </p:nvSpPr>
        <p:spPr>
          <a:xfrm>
            <a:off x="3764245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4631245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5602379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2" name="Shape 172"/>
          <p:cNvSpPr/>
          <p:nvPr/>
        </p:nvSpPr>
        <p:spPr>
          <a:xfrm>
            <a:off x="6141654" y="1671976"/>
            <a:ext cx="1219201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 defTabSz="457200">
              <a:defRPr sz="1400">
                <a:solidFill>
                  <a:srgbClr val="008000"/>
                </a:solidFill>
              </a:defRPr>
            </a:pPr>
            <a:r>
              <a:t>TRUE</a:t>
            </a:r>
            <a:endParaRPr>
              <a:solidFill>
                <a:srgbClr val="404040"/>
              </a:solidFill>
            </a:endParaRPr>
          </a:p>
          <a:p>
            <a:pPr algn="ctr" defTabSz="457200">
              <a:defRPr sz="1400">
                <a:solidFill>
                  <a:srgbClr val="FF0000"/>
                </a:solidFill>
              </a:defRPr>
            </a:pPr>
            <a:r>
              <a:t>FALSE</a:t>
            </a:r>
            <a:r>
              <a:rPr>
                <a:solidFill>
                  <a:srgbClr val="404040"/>
                </a:solidFill>
              </a:rPr>
              <a:t> + CEX</a:t>
            </a:r>
          </a:p>
        </p:txBody>
      </p:sp>
      <p:sp>
        <p:nvSpPr>
          <p:cNvPr id="173" name="Shape 173"/>
          <p:cNvSpPr/>
          <p:nvPr/>
        </p:nvSpPr>
        <p:spPr>
          <a:xfrm>
            <a:off x="2184899" y="1749446"/>
            <a:ext cx="378585" cy="337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400"/>
            </a:pPr>
            <a:r>
              <a:t>P</a:t>
            </a:r>
            <a:r>
              <a:rPr baseline="-33142"/>
              <a:t>SC</a:t>
            </a:r>
          </a:p>
        </p:txBody>
      </p:sp>
      <p:sp>
        <p:nvSpPr>
          <p:cNvPr id="174" name="Shape 174"/>
          <p:cNvSpPr/>
          <p:nvPr/>
        </p:nvSpPr>
        <p:spPr>
          <a:xfrm>
            <a:off x="2616758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5" name="Shape 175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1143001"/>
          </a:xfrm>
          <a:prstGeom prst="rect">
            <a:avLst/>
          </a:prstGeom>
        </p:spPr>
        <p:txBody>
          <a:bodyPr/>
          <a:lstStyle/>
          <a:p>
            <a:pPr>
              <a:defRPr sz="2600"/>
            </a:pPr>
            <a:r>
              <a:t>Symbolic Bug Finding:</a:t>
            </a:r>
          </a:p>
          <a:p>
            <a:pPr>
              <a:defRPr sz="2600"/>
            </a:pPr>
            <a:r>
              <a:t>Lazy Sequentialization + BMC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/>
          </p:cNvSpPr>
          <p:nvPr>
            <p:ph type="body" idx="1"/>
          </p:nvPr>
        </p:nvSpPr>
        <p:spPr>
          <a:xfrm>
            <a:off x="1174612" y="1144954"/>
            <a:ext cx="6775893" cy="5462489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endParaRPr/>
          </a:p>
          <a:p>
            <a:pPr marL="0" indent="0">
              <a:buSzTx/>
              <a:buNone/>
            </a:pPr>
            <a:endParaRPr/>
          </a:p>
          <a:p>
            <a:pPr marL="0" indent="0">
              <a:buSzTx/>
              <a:buNone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r>
              <a:t>concurrency handling at code level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reduction to sequential programs analysis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implemented as source transformation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lazy sequentialization tailored to BMC for effective in bug-hunting</a:t>
            </a:r>
          </a:p>
          <a:p>
            <a:pPr marL="0" lvl="1" indent="685800">
              <a:buSzTx/>
              <a:buNone/>
              <a:defRPr sz="1300" b="1">
                <a:solidFill>
                  <a:srgbClr val="018001"/>
                </a:solidFill>
              </a:defRPr>
            </a:pPr>
            <a:r>
              <a:t>[Inverso, Tomasco, Fischer, La Torre, Parlato – CAV 2014]</a:t>
            </a:r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r>
              <a:t>how to extend to WMMs?</a:t>
            </a:r>
          </a:p>
          <a:p>
            <a:pPr marL="0" indent="0" algn="ctr">
              <a:buSzTx/>
              <a:buNone/>
              <a:defRPr sz="1800" b="1"/>
            </a:pPr>
            <a:r>
              <a:t>how does it compare?</a:t>
            </a:r>
          </a:p>
          <a:p>
            <a:pPr marL="0" indent="0">
              <a:spcBef>
                <a:spcPts val="300"/>
              </a:spcBef>
              <a:buSzTx/>
              <a:buNone/>
              <a:defRPr sz="1600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</p:txBody>
      </p:sp>
      <p:sp>
        <p:nvSpPr>
          <p:cNvPr id="178" name="Shape 178"/>
          <p:cNvSpPr/>
          <p:nvPr/>
        </p:nvSpPr>
        <p:spPr>
          <a:xfrm>
            <a:off x="2179415" y="1546513"/>
            <a:ext cx="1515766" cy="742951"/>
          </a:xfrm>
          <a:prstGeom prst="roundRect">
            <a:avLst>
              <a:gd name="adj" fmla="val 17094"/>
            </a:avLst>
          </a:prstGeom>
          <a:solidFill>
            <a:schemeClr val="accent3">
              <a:lumOff val="44000"/>
            </a:schemeClr>
          </a:solidFill>
          <a:ln w="12700">
            <a:solidFill>
              <a:srgbClr val="000000"/>
            </a:solidFill>
            <a:prstDash val="sysDot"/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179" name="Shape 179"/>
          <p:cNvSpPr/>
          <p:nvPr/>
        </p:nvSpPr>
        <p:spPr>
          <a:xfrm>
            <a:off x="3152900" y="1749446"/>
            <a:ext cx="551806" cy="337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400"/>
            </a:pPr>
            <a:r>
              <a:t>P</a:t>
            </a:r>
            <a:r>
              <a:rPr baseline="-33142"/>
              <a:t>SEQ</a:t>
            </a:r>
          </a:p>
        </p:txBody>
      </p:sp>
      <p:sp>
        <p:nvSpPr>
          <p:cNvPr id="180" name="Shape 180"/>
          <p:cNvSpPr/>
          <p:nvPr/>
        </p:nvSpPr>
        <p:spPr>
          <a:xfrm>
            <a:off x="4303520" y="1773576"/>
            <a:ext cx="274451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400"/>
            </a:lvl1pPr>
          </a:lstStyle>
          <a:p>
            <a:r>
              <a:t>IR</a:t>
            </a:r>
          </a:p>
        </p:txBody>
      </p:sp>
      <p:sp>
        <p:nvSpPr>
          <p:cNvPr id="181" name="Shape 181"/>
          <p:cNvSpPr/>
          <p:nvPr/>
        </p:nvSpPr>
        <p:spPr>
          <a:xfrm>
            <a:off x="5170520" y="1671976"/>
            <a:ext cx="378586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400"/>
            </a:pPr>
            <a:r>
              <a:t>VC</a:t>
            </a:r>
          </a:p>
          <a:p>
            <a:pPr algn="ctr">
              <a:defRPr sz="1400"/>
            </a:pPr>
            <a:r>
              <a:t>φ</a:t>
            </a:r>
          </a:p>
        </p:txBody>
      </p:sp>
      <p:sp>
        <p:nvSpPr>
          <p:cNvPr id="182" name="Shape 182"/>
          <p:cNvSpPr/>
          <p:nvPr/>
        </p:nvSpPr>
        <p:spPr>
          <a:xfrm>
            <a:off x="3764245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3" name="Shape 183"/>
          <p:cNvSpPr/>
          <p:nvPr/>
        </p:nvSpPr>
        <p:spPr>
          <a:xfrm>
            <a:off x="4631245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4" name="Shape 184"/>
          <p:cNvSpPr/>
          <p:nvPr/>
        </p:nvSpPr>
        <p:spPr>
          <a:xfrm>
            <a:off x="5602379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5" name="Shape 185"/>
          <p:cNvSpPr/>
          <p:nvPr/>
        </p:nvSpPr>
        <p:spPr>
          <a:xfrm>
            <a:off x="6141654" y="1671976"/>
            <a:ext cx="1219201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 defTabSz="457200">
              <a:defRPr sz="1400">
                <a:solidFill>
                  <a:srgbClr val="008000"/>
                </a:solidFill>
              </a:defRPr>
            </a:pPr>
            <a:r>
              <a:t>TRUE</a:t>
            </a:r>
            <a:endParaRPr>
              <a:solidFill>
                <a:srgbClr val="404040"/>
              </a:solidFill>
            </a:endParaRPr>
          </a:p>
          <a:p>
            <a:pPr algn="ctr" defTabSz="457200">
              <a:defRPr sz="1400">
                <a:solidFill>
                  <a:srgbClr val="FF0000"/>
                </a:solidFill>
              </a:defRPr>
            </a:pPr>
            <a:r>
              <a:t>FALSE</a:t>
            </a:r>
            <a:r>
              <a:rPr>
                <a:solidFill>
                  <a:srgbClr val="404040"/>
                </a:solidFill>
              </a:rPr>
              <a:t> + CEX</a:t>
            </a:r>
          </a:p>
        </p:txBody>
      </p:sp>
      <p:sp>
        <p:nvSpPr>
          <p:cNvPr id="186" name="Shape 186"/>
          <p:cNvSpPr/>
          <p:nvPr/>
        </p:nvSpPr>
        <p:spPr>
          <a:xfrm>
            <a:off x="2184899" y="1749446"/>
            <a:ext cx="378585" cy="337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400"/>
            </a:pPr>
            <a:r>
              <a:t>P</a:t>
            </a:r>
            <a:r>
              <a:rPr baseline="-33142"/>
              <a:t>SC</a:t>
            </a:r>
          </a:p>
        </p:txBody>
      </p:sp>
      <p:sp>
        <p:nvSpPr>
          <p:cNvPr id="187" name="Shape 187"/>
          <p:cNvSpPr/>
          <p:nvPr/>
        </p:nvSpPr>
        <p:spPr>
          <a:xfrm>
            <a:off x="2616758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8" name="Shape 188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1143001"/>
          </a:xfrm>
          <a:prstGeom prst="rect">
            <a:avLst/>
          </a:prstGeom>
        </p:spPr>
        <p:txBody>
          <a:bodyPr/>
          <a:lstStyle/>
          <a:p>
            <a:pPr>
              <a:defRPr sz="2600"/>
            </a:pPr>
            <a:r>
              <a:t>Symbolic Bug Finding:</a:t>
            </a:r>
          </a:p>
          <a:p>
            <a:pPr>
              <a:defRPr sz="2600"/>
            </a:pPr>
            <a:r>
              <a:t>Lazy Sequentialization + BMC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/>
          </p:cNvSpPr>
          <p:nvPr>
            <p:ph type="body" idx="1"/>
          </p:nvPr>
        </p:nvSpPr>
        <p:spPr>
          <a:xfrm>
            <a:off x="1174612" y="1143000"/>
            <a:ext cx="6775893" cy="5505004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endParaRPr/>
          </a:p>
          <a:p>
            <a:pPr marL="0" indent="0">
              <a:buSzTx/>
              <a:buNone/>
            </a:pPr>
            <a:endParaRPr/>
          </a:p>
          <a:p>
            <a:pPr marL="0" indent="0">
              <a:buSzTx/>
              <a:buNone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endParaRPr/>
          </a:p>
          <a:p>
            <a:pPr marL="0" indent="0" algn="ctr">
              <a:buSzTx/>
              <a:buNone/>
              <a:defRPr sz="1800" b="1"/>
            </a:pPr>
            <a:r>
              <a:t>how to extend to WMMs?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reduction to concurrent program analysis under SC</a:t>
            </a:r>
          </a:p>
          <a:p>
            <a:pPr>
              <a:spcBef>
                <a:spcPts val="300"/>
              </a:spcBef>
              <a:buFont typeface="Arial"/>
              <a:defRPr sz="1600"/>
            </a:pPr>
            <a:r>
              <a:t>again, implemented as source transformation</a:t>
            </a:r>
          </a:p>
        </p:txBody>
      </p:sp>
      <p:sp>
        <p:nvSpPr>
          <p:cNvPr id="191" name="Shape 191"/>
          <p:cNvSpPr/>
          <p:nvPr/>
        </p:nvSpPr>
        <p:spPr>
          <a:xfrm>
            <a:off x="1430115" y="1546513"/>
            <a:ext cx="1515766" cy="742951"/>
          </a:xfrm>
          <a:prstGeom prst="roundRect">
            <a:avLst>
              <a:gd name="adj" fmla="val 17094"/>
            </a:avLst>
          </a:prstGeom>
          <a:solidFill>
            <a:schemeClr val="accent3">
              <a:lumOff val="44000"/>
            </a:schemeClr>
          </a:solidFill>
          <a:ln w="12700">
            <a:solidFill>
              <a:srgbClr val="000000"/>
            </a:solidFill>
            <a:prstDash val="sysDot"/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192" name="Shape 192"/>
          <p:cNvSpPr/>
          <p:nvPr/>
        </p:nvSpPr>
        <p:spPr>
          <a:xfrm>
            <a:off x="3533900" y="1749446"/>
            <a:ext cx="551806" cy="337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400"/>
            </a:pPr>
            <a:r>
              <a:t>P</a:t>
            </a:r>
            <a:r>
              <a:rPr baseline="-33142"/>
              <a:t>SEQ</a:t>
            </a:r>
          </a:p>
        </p:txBody>
      </p:sp>
      <p:sp>
        <p:nvSpPr>
          <p:cNvPr id="193" name="Shape 193"/>
          <p:cNvSpPr/>
          <p:nvPr/>
        </p:nvSpPr>
        <p:spPr>
          <a:xfrm>
            <a:off x="4684520" y="1773576"/>
            <a:ext cx="274451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400"/>
            </a:lvl1pPr>
          </a:lstStyle>
          <a:p>
            <a:r>
              <a:t>IR</a:t>
            </a:r>
          </a:p>
        </p:txBody>
      </p:sp>
      <p:sp>
        <p:nvSpPr>
          <p:cNvPr id="194" name="Shape 194"/>
          <p:cNvSpPr/>
          <p:nvPr/>
        </p:nvSpPr>
        <p:spPr>
          <a:xfrm>
            <a:off x="5551520" y="1671976"/>
            <a:ext cx="378586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400"/>
            </a:pPr>
            <a:r>
              <a:t>VC</a:t>
            </a:r>
          </a:p>
          <a:p>
            <a:pPr algn="ctr">
              <a:defRPr sz="1400"/>
            </a:pPr>
            <a:r>
              <a:t>φ</a:t>
            </a:r>
          </a:p>
        </p:txBody>
      </p:sp>
      <p:sp>
        <p:nvSpPr>
          <p:cNvPr id="195" name="Shape 195"/>
          <p:cNvSpPr/>
          <p:nvPr/>
        </p:nvSpPr>
        <p:spPr>
          <a:xfrm>
            <a:off x="4145245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6" name="Shape 196"/>
          <p:cNvSpPr/>
          <p:nvPr/>
        </p:nvSpPr>
        <p:spPr>
          <a:xfrm>
            <a:off x="5012245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7" name="Shape 197"/>
          <p:cNvSpPr/>
          <p:nvPr/>
        </p:nvSpPr>
        <p:spPr>
          <a:xfrm>
            <a:off x="5983379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8" name="Shape 198"/>
          <p:cNvSpPr/>
          <p:nvPr/>
        </p:nvSpPr>
        <p:spPr>
          <a:xfrm>
            <a:off x="6522654" y="1671976"/>
            <a:ext cx="1219201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 defTabSz="457200">
              <a:defRPr sz="1400">
                <a:solidFill>
                  <a:srgbClr val="008000"/>
                </a:solidFill>
              </a:defRPr>
            </a:pPr>
            <a:r>
              <a:t>TRUE</a:t>
            </a:r>
            <a:endParaRPr>
              <a:solidFill>
                <a:srgbClr val="404040"/>
              </a:solidFill>
            </a:endParaRPr>
          </a:p>
          <a:p>
            <a:pPr algn="ctr" defTabSz="457200">
              <a:defRPr sz="1400">
                <a:solidFill>
                  <a:srgbClr val="FF0000"/>
                </a:solidFill>
              </a:defRPr>
            </a:pPr>
            <a:r>
              <a:t>FALSE</a:t>
            </a:r>
            <a:r>
              <a:rPr>
                <a:solidFill>
                  <a:srgbClr val="404040"/>
                </a:solidFill>
              </a:rPr>
              <a:t> + CEX</a:t>
            </a:r>
          </a:p>
        </p:txBody>
      </p:sp>
      <p:sp>
        <p:nvSpPr>
          <p:cNvPr id="199" name="Shape 199"/>
          <p:cNvSpPr/>
          <p:nvPr/>
        </p:nvSpPr>
        <p:spPr>
          <a:xfrm>
            <a:off x="2565899" y="1749446"/>
            <a:ext cx="378585" cy="337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400"/>
            </a:pPr>
            <a:r>
              <a:t>P</a:t>
            </a:r>
            <a:r>
              <a:rPr baseline="-33142"/>
              <a:t>SC</a:t>
            </a:r>
          </a:p>
        </p:txBody>
      </p:sp>
      <p:sp>
        <p:nvSpPr>
          <p:cNvPr id="200" name="Shape 200"/>
          <p:cNvSpPr/>
          <p:nvPr/>
        </p:nvSpPr>
        <p:spPr>
          <a:xfrm>
            <a:off x="2997758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1" name="Shape 201"/>
          <p:cNvSpPr/>
          <p:nvPr/>
        </p:nvSpPr>
        <p:spPr>
          <a:xfrm>
            <a:off x="2031095" y="1917988"/>
            <a:ext cx="48600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2" name="Shape 202"/>
          <p:cNvSpPr/>
          <p:nvPr/>
        </p:nvSpPr>
        <p:spPr>
          <a:xfrm>
            <a:off x="1424676" y="1749446"/>
            <a:ext cx="551807" cy="337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400"/>
            </a:pPr>
            <a:r>
              <a:t>P</a:t>
            </a:r>
            <a:r>
              <a:rPr baseline="-33142"/>
              <a:t>WMM</a:t>
            </a:r>
          </a:p>
        </p:txBody>
      </p:sp>
      <p:sp>
        <p:nvSpPr>
          <p:cNvPr id="203" name="Shape 203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1143001"/>
          </a:xfrm>
          <a:prstGeom prst="rect">
            <a:avLst/>
          </a:prstGeom>
        </p:spPr>
        <p:txBody>
          <a:bodyPr/>
          <a:lstStyle/>
          <a:p>
            <a:pPr>
              <a:defRPr sz="2600"/>
            </a:pPr>
            <a:r>
              <a:t>Extending Lazy Sequentialization</a:t>
            </a:r>
          </a:p>
          <a:p>
            <a:pPr>
              <a:defRPr sz="2600"/>
            </a:pPr>
            <a:r>
              <a:t>to TSO and PSO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theme/theme1.xml><?xml version="1.0" encoding="utf-8"?>
<a:theme xmlns:a="http://schemas.openxmlformats.org/drawingml/2006/main" name="Default Design">
  <a:themeElements>
    <a:clrScheme name="Default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8F8F8F"/>
      </a:accent3>
      <a:accent4>
        <a:srgbClr val="70707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Default Design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Default 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 Design">
  <a:themeElements>
    <a:clrScheme name="Default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8F8F8F"/>
      </a:accent3>
      <a:accent4>
        <a:srgbClr val="70707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Default Design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Default 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3775</Words>
  <Application>Microsoft Macintosh PowerPoint</Application>
  <PresentationFormat>On-screen Show (4:3)</PresentationFormat>
  <Paragraphs>879</Paragraphs>
  <Slides>39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0" baseType="lpstr">
      <vt:lpstr>Default Design</vt:lpstr>
      <vt:lpstr>PowerPoint Presentation</vt:lpstr>
      <vt:lpstr>Relaxed Memory Consistency</vt:lpstr>
      <vt:lpstr>Relaxed Memory Consistency</vt:lpstr>
      <vt:lpstr>Relaxed Memory Consistency</vt:lpstr>
      <vt:lpstr>Symbolic Bug Finding: BMC</vt:lpstr>
      <vt:lpstr>Symbolic Bug Finding: BMC</vt:lpstr>
      <vt:lpstr>Symbolic Bug Finding: Lazy Sequentialization + BMC</vt:lpstr>
      <vt:lpstr>Symbolic Bug Finding: Lazy Sequentialization + BMC</vt:lpstr>
      <vt:lpstr>Extending Lazy Sequentialization to TSO and PSO</vt:lpstr>
      <vt:lpstr>Extending Lazy Sequentialization to TSO and PSO</vt:lpstr>
      <vt:lpstr>Extending Lazy Sequentialization to TSO and PSO</vt:lpstr>
      <vt:lpstr>TSO-SMA</vt:lpstr>
      <vt:lpstr>TSO-SMA</vt:lpstr>
      <vt:lpstr>TSO-SMA</vt:lpstr>
      <vt:lpstr>eTSO-SMA</vt:lpstr>
      <vt:lpstr>eTSO-SMA</vt:lpstr>
      <vt:lpstr>Variable Write Lists (T-CDLL)</vt:lpstr>
      <vt:lpstr>Variable Write Lists (T-CDLL)</vt:lpstr>
      <vt:lpstr>Variable Write Lists (T-CDLL)</vt:lpstr>
      <vt:lpstr>Auxiliary Data Structures</vt:lpstr>
      <vt:lpstr>eTSO-SMA: read operation</vt:lpstr>
      <vt:lpstr>eTSO-SMA: read operation</vt:lpstr>
      <vt:lpstr>eTSO-SMA: read operation</vt:lpstr>
      <vt:lpstr>eTSO-SMA: read operation</vt:lpstr>
      <vt:lpstr>eTSO-SMA: read operation</vt:lpstr>
      <vt:lpstr>eTSO-SMA: write operation</vt:lpstr>
      <vt:lpstr>eTSO-SMA: write operation</vt:lpstr>
      <vt:lpstr>eTSO-SMA: write operation</vt:lpstr>
      <vt:lpstr>eTSO-SMA: write operation</vt:lpstr>
      <vt:lpstr>extension to PSO</vt:lpstr>
      <vt:lpstr>extension to PSO</vt:lpstr>
      <vt:lpstr>Experimental Evaluation: common benchmarks</vt:lpstr>
      <vt:lpstr>Experimental Evaluation: common benchmarks</vt:lpstr>
      <vt:lpstr>Experimental Evaluation: common benchmarks</vt:lpstr>
      <vt:lpstr>Experimental Evaluation: common benchmarks</vt:lpstr>
      <vt:lpstr>Experimental Evaluation: Safestack</vt:lpstr>
      <vt:lpstr>Experimental Evaluation: Safestack</vt:lpstr>
      <vt:lpstr>Experimental Evaluation: Safestack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User</cp:lastModifiedBy>
  <cp:revision>1</cp:revision>
  <dcterms:modified xsi:type="dcterms:W3CDTF">2016-10-11T22:33:05Z</dcterms:modified>
</cp:coreProperties>
</file>